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9.png" ContentType="image/png"/>
  <Override PartName="/ppt/media/image10.png" ContentType="image/png"/>
  <Override PartName="/ppt/media/image11.png" ContentType="image/pn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presProps.xml" ContentType="application/vnd.openxmlformats-officedocument.presentationml.presPro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1066680" y="2103120"/>
            <a:ext cx="1005804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1066680" y="4156920"/>
            <a:ext cx="1005804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/>
          </p:nvPr>
        </p:nvSpPr>
        <p:spPr>
          <a:xfrm>
            <a:off x="1066680" y="2103120"/>
            <a:ext cx="490824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/>
          </p:nvPr>
        </p:nvSpPr>
        <p:spPr>
          <a:xfrm>
            <a:off x="6220800" y="2103120"/>
            <a:ext cx="490824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/>
          </p:nvPr>
        </p:nvSpPr>
        <p:spPr>
          <a:xfrm>
            <a:off x="1066680" y="4156920"/>
            <a:ext cx="490824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/>
          </p:nvPr>
        </p:nvSpPr>
        <p:spPr>
          <a:xfrm>
            <a:off x="6220800" y="4156920"/>
            <a:ext cx="490824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/>
          </p:nvPr>
        </p:nvSpPr>
        <p:spPr>
          <a:xfrm>
            <a:off x="1066680" y="2103120"/>
            <a:ext cx="323856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/>
          </p:nvPr>
        </p:nvSpPr>
        <p:spPr>
          <a:xfrm>
            <a:off x="4467600" y="2103120"/>
            <a:ext cx="323856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6" name="PlaceHolder 4"/>
          <p:cNvSpPr>
            <a:spLocks noGrp="1"/>
          </p:cNvSpPr>
          <p:nvPr>
            <p:ph/>
          </p:nvPr>
        </p:nvSpPr>
        <p:spPr>
          <a:xfrm>
            <a:off x="7868520" y="2103120"/>
            <a:ext cx="323856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7" name="PlaceHolder 5"/>
          <p:cNvSpPr>
            <a:spLocks noGrp="1"/>
          </p:cNvSpPr>
          <p:nvPr>
            <p:ph/>
          </p:nvPr>
        </p:nvSpPr>
        <p:spPr>
          <a:xfrm>
            <a:off x="1066680" y="4156920"/>
            <a:ext cx="323856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8" name="PlaceHolder 6"/>
          <p:cNvSpPr>
            <a:spLocks noGrp="1"/>
          </p:cNvSpPr>
          <p:nvPr>
            <p:ph/>
          </p:nvPr>
        </p:nvSpPr>
        <p:spPr>
          <a:xfrm>
            <a:off x="4467600" y="4156920"/>
            <a:ext cx="323856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9" name="PlaceHolder 7"/>
          <p:cNvSpPr>
            <a:spLocks noGrp="1"/>
          </p:cNvSpPr>
          <p:nvPr>
            <p:ph/>
          </p:nvPr>
        </p:nvSpPr>
        <p:spPr>
          <a:xfrm>
            <a:off x="7868520" y="4156920"/>
            <a:ext cx="323856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subTitle"/>
          </p:nvPr>
        </p:nvSpPr>
        <p:spPr>
          <a:xfrm>
            <a:off x="1066680" y="2103120"/>
            <a:ext cx="10058040" cy="393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/>
          </p:nvPr>
        </p:nvSpPr>
        <p:spPr>
          <a:xfrm>
            <a:off x="1066680" y="2103120"/>
            <a:ext cx="10058040" cy="393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1066680" y="2103120"/>
            <a:ext cx="4908240" cy="393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/>
          </p:nvPr>
        </p:nvSpPr>
        <p:spPr>
          <a:xfrm>
            <a:off x="6220800" y="2103120"/>
            <a:ext cx="4908240" cy="393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subTitle"/>
          </p:nvPr>
        </p:nvSpPr>
        <p:spPr>
          <a:xfrm>
            <a:off x="1066680" y="642600"/>
            <a:ext cx="10058040" cy="6357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1066680" y="2103120"/>
            <a:ext cx="490824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6220800" y="2103120"/>
            <a:ext cx="4908240" cy="393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/>
          </p:nvPr>
        </p:nvSpPr>
        <p:spPr>
          <a:xfrm>
            <a:off x="1066680" y="4156920"/>
            <a:ext cx="490824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subTitle"/>
          </p:nvPr>
        </p:nvSpPr>
        <p:spPr>
          <a:xfrm>
            <a:off x="1066680" y="2103120"/>
            <a:ext cx="10058040" cy="393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1066680" y="2103120"/>
            <a:ext cx="4908240" cy="393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6220800" y="2103120"/>
            <a:ext cx="490824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6220800" y="4156920"/>
            <a:ext cx="490824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1066680" y="2103120"/>
            <a:ext cx="490824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/>
          </p:nvPr>
        </p:nvSpPr>
        <p:spPr>
          <a:xfrm>
            <a:off x="6220800" y="2103120"/>
            <a:ext cx="490824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/>
          </p:nvPr>
        </p:nvSpPr>
        <p:spPr>
          <a:xfrm>
            <a:off x="1066680" y="4156920"/>
            <a:ext cx="1005804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/>
          </p:nvPr>
        </p:nvSpPr>
        <p:spPr>
          <a:xfrm>
            <a:off x="1066680" y="2103120"/>
            <a:ext cx="1005804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/>
          </p:nvPr>
        </p:nvSpPr>
        <p:spPr>
          <a:xfrm>
            <a:off x="1066680" y="4156920"/>
            <a:ext cx="1005804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/>
          </p:nvPr>
        </p:nvSpPr>
        <p:spPr>
          <a:xfrm>
            <a:off x="1066680" y="2103120"/>
            <a:ext cx="490824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/>
          </p:nvPr>
        </p:nvSpPr>
        <p:spPr>
          <a:xfrm>
            <a:off x="6220800" y="2103120"/>
            <a:ext cx="490824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83" name="PlaceHolder 4"/>
          <p:cNvSpPr>
            <a:spLocks noGrp="1"/>
          </p:cNvSpPr>
          <p:nvPr>
            <p:ph/>
          </p:nvPr>
        </p:nvSpPr>
        <p:spPr>
          <a:xfrm>
            <a:off x="1066680" y="4156920"/>
            <a:ext cx="490824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84" name="PlaceHolder 5"/>
          <p:cNvSpPr>
            <a:spLocks noGrp="1"/>
          </p:cNvSpPr>
          <p:nvPr>
            <p:ph/>
          </p:nvPr>
        </p:nvSpPr>
        <p:spPr>
          <a:xfrm>
            <a:off x="6220800" y="4156920"/>
            <a:ext cx="490824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/>
          </p:nvPr>
        </p:nvSpPr>
        <p:spPr>
          <a:xfrm>
            <a:off x="1066680" y="2103120"/>
            <a:ext cx="323856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/>
          </p:nvPr>
        </p:nvSpPr>
        <p:spPr>
          <a:xfrm>
            <a:off x="4467600" y="2103120"/>
            <a:ext cx="323856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88" name="PlaceHolder 4"/>
          <p:cNvSpPr>
            <a:spLocks noGrp="1"/>
          </p:cNvSpPr>
          <p:nvPr>
            <p:ph/>
          </p:nvPr>
        </p:nvSpPr>
        <p:spPr>
          <a:xfrm>
            <a:off x="7868520" y="2103120"/>
            <a:ext cx="323856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89" name="PlaceHolder 5"/>
          <p:cNvSpPr>
            <a:spLocks noGrp="1"/>
          </p:cNvSpPr>
          <p:nvPr>
            <p:ph/>
          </p:nvPr>
        </p:nvSpPr>
        <p:spPr>
          <a:xfrm>
            <a:off x="1066680" y="4156920"/>
            <a:ext cx="323856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90" name="PlaceHolder 6"/>
          <p:cNvSpPr>
            <a:spLocks noGrp="1"/>
          </p:cNvSpPr>
          <p:nvPr>
            <p:ph/>
          </p:nvPr>
        </p:nvSpPr>
        <p:spPr>
          <a:xfrm>
            <a:off x="4467600" y="4156920"/>
            <a:ext cx="323856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91" name="PlaceHolder 7"/>
          <p:cNvSpPr>
            <a:spLocks noGrp="1"/>
          </p:cNvSpPr>
          <p:nvPr>
            <p:ph/>
          </p:nvPr>
        </p:nvSpPr>
        <p:spPr>
          <a:xfrm>
            <a:off x="7868520" y="4156920"/>
            <a:ext cx="323856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1066680" y="2103120"/>
            <a:ext cx="10058040" cy="393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1066680" y="2103120"/>
            <a:ext cx="4908240" cy="393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20800" y="2103120"/>
            <a:ext cx="4908240" cy="393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subTitle"/>
          </p:nvPr>
        </p:nvSpPr>
        <p:spPr>
          <a:xfrm>
            <a:off x="1066680" y="642600"/>
            <a:ext cx="10058040" cy="6357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1066680" y="2103120"/>
            <a:ext cx="490824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6220800" y="2103120"/>
            <a:ext cx="4908240" cy="393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/>
          </p:nvPr>
        </p:nvSpPr>
        <p:spPr>
          <a:xfrm>
            <a:off x="1066680" y="4156920"/>
            <a:ext cx="490824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1066680" y="2103120"/>
            <a:ext cx="4908240" cy="393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6220800" y="2103120"/>
            <a:ext cx="490824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/>
          </p:nvPr>
        </p:nvSpPr>
        <p:spPr>
          <a:xfrm>
            <a:off x="6220800" y="4156920"/>
            <a:ext cx="490824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1066680" y="2103120"/>
            <a:ext cx="490824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6220800" y="2103120"/>
            <a:ext cx="490824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1066680" y="4156920"/>
            <a:ext cx="1005804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1dbc9"/>
            </a:gs>
            <a:gs pos="100000">
              <a:srgbClr val="c9c3b2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Rectangle 6" hidden="1"/>
          <p:cNvSpPr/>
          <p:nvPr/>
        </p:nvSpPr>
        <p:spPr>
          <a:xfrm>
            <a:off x="234720" y="237600"/>
            <a:ext cx="11722320" cy="6382080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Rectangle 15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blipFill rotWithShape="0">
            <a:blip r:embed="rId2">
              <a:alphaModFix amt="45000"/>
            </a:blip>
            <a:srcRect/>
            <a:tile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" name="Rectangle 9"/>
          <p:cNvSpPr/>
          <p:nvPr/>
        </p:nvSpPr>
        <p:spPr>
          <a:xfrm>
            <a:off x="1307880" y="1267560"/>
            <a:ext cx="9576000" cy="430776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algn="ctr" blurRad="50760" rotWithShape="0">
              <a:srgbClr val="000000">
                <a:alpha val="66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" name="Rectangle 10"/>
          <p:cNvSpPr/>
          <p:nvPr/>
        </p:nvSpPr>
        <p:spPr>
          <a:xfrm>
            <a:off x="1447920" y="1411560"/>
            <a:ext cx="9295920" cy="4034520"/>
          </a:xfrm>
          <a:prstGeom prst="rect">
            <a:avLst/>
          </a:prstGeom>
          <a:noFill/>
          <a:ln cap="sq" w="6350">
            <a:solidFill>
              <a:srgbClr val="000000">
                <a:lumMod val="75000"/>
                <a:lumOff val="25000"/>
              </a:srgb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" name="Rectangle 14"/>
          <p:cNvSpPr/>
          <p:nvPr/>
        </p:nvSpPr>
        <p:spPr>
          <a:xfrm>
            <a:off x="5135760" y="1267560"/>
            <a:ext cx="1919880" cy="7311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5" name="Group 3"/>
          <p:cNvGrpSpPr/>
          <p:nvPr/>
        </p:nvGrpSpPr>
        <p:grpSpPr>
          <a:xfrm>
            <a:off x="5249880" y="1267560"/>
            <a:ext cx="1692000" cy="645480"/>
            <a:chOff x="5249880" y="1267560"/>
            <a:chExt cx="1692000" cy="645480"/>
          </a:xfrm>
        </p:grpSpPr>
        <p:sp>
          <p:nvSpPr>
            <p:cNvPr id="6" name="Straight Connector 16"/>
            <p:cNvSpPr/>
            <p:nvPr/>
          </p:nvSpPr>
          <p:spPr>
            <a:xfrm>
              <a:off x="5249880" y="1267560"/>
              <a:ext cx="360" cy="640080"/>
            </a:xfrm>
            <a:prstGeom prst="line">
              <a:avLst/>
            </a:prstGeom>
            <a:ln>
              <a:solidFill>
                <a:srgbClr val="000000"/>
              </a:solidFill>
              <a:miter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7" name="Straight Connector 17"/>
            <p:cNvSpPr/>
            <p:nvPr/>
          </p:nvSpPr>
          <p:spPr>
            <a:xfrm>
              <a:off x="6941520" y="1267560"/>
              <a:ext cx="360" cy="640080"/>
            </a:xfrm>
            <a:prstGeom prst="line">
              <a:avLst/>
            </a:prstGeom>
            <a:ln>
              <a:solidFill>
                <a:srgbClr val="000000"/>
              </a:solidFill>
              <a:miter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8" name="Straight Connector 18"/>
            <p:cNvSpPr/>
            <p:nvPr/>
          </p:nvSpPr>
          <p:spPr>
            <a:xfrm>
              <a:off x="5249880" y="1912680"/>
              <a:ext cx="1691640" cy="360"/>
            </a:xfrm>
            <a:prstGeom prst="line">
              <a:avLst/>
            </a:prstGeom>
            <a:ln>
              <a:solidFill>
                <a:srgbClr val="000000"/>
              </a:solidFill>
              <a:miter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561680" y="2091240"/>
            <a:ext cx="9068400" cy="25905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83000"/>
              </a:lnSpc>
            </a:pPr>
            <a:r>
              <a:rPr b="0" lang="en-US" sz="7200" spc="-100" strike="noStrike" cap="all">
                <a:solidFill>
                  <a:srgbClr val="262626"/>
                </a:solidFill>
                <a:latin typeface="Century Gothic"/>
              </a:rPr>
              <a:t>Click to edit Master title style</a:t>
            </a:r>
            <a:endParaRPr b="0" lang="en-US" sz="72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dt"/>
          </p:nvPr>
        </p:nvSpPr>
        <p:spPr>
          <a:xfrm>
            <a:off x="5318640" y="1341360"/>
            <a:ext cx="1554120" cy="526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ctr">
              <a:lnSpc>
                <a:spcPct val="100000"/>
              </a:lnSpc>
            </a:pPr>
            <a:fld id="{89DD8C62-CCE9-42AC-877D-15586C628D4E}" type="datetime">
              <a:rPr b="0" lang="en-US" sz="1300" spc="-1" strike="noStrike">
                <a:solidFill>
                  <a:srgbClr val="404040"/>
                </a:solidFill>
                <a:latin typeface="Century Gothic"/>
              </a:rPr>
              <a:t>12/9/21</a:t>
            </a:fld>
            <a:endParaRPr b="0" lang="ru-RU" sz="1300" spc="-1" strike="noStrike">
              <a:latin typeface="Times New Roman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ftr"/>
          </p:nvPr>
        </p:nvSpPr>
        <p:spPr>
          <a:xfrm>
            <a:off x="1454040" y="5211000"/>
            <a:ext cx="5905080" cy="2282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12" name="PlaceHolder 4"/>
          <p:cNvSpPr>
            <a:spLocks noGrp="1"/>
          </p:cNvSpPr>
          <p:nvPr>
            <p:ph type="sldNum"/>
          </p:nvPr>
        </p:nvSpPr>
        <p:spPr>
          <a:xfrm>
            <a:off x="8606880" y="5212080"/>
            <a:ext cx="2111400" cy="2282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53865DED-C8E0-468D-B37D-D2F65E9735EE}" type="slidenum">
              <a:rPr b="0" lang="en-US" sz="1000" spc="-1" strike="noStrike">
                <a:solidFill>
                  <a:srgbClr val="707070"/>
                </a:solidFill>
                <a:latin typeface="Century Gothic"/>
              </a:rPr>
              <a:t>&lt;номер&gt;</a:t>
            </a:fld>
            <a:endParaRPr b="0" lang="ru-RU" sz="1000" spc="-1" strike="noStrike">
              <a:latin typeface="Times New Roman"/>
            </a:endParaRPr>
          </a:p>
        </p:txBody>
      </p:sp>
      <p:sp>
        <p:nvSpPr>
          <p:cNvPr id="13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entury Gothic"/>
              </a:rPr>
              <a:t>Для правки структуры щёлкните мышью</a:t>
            </a:r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Century Gothic"/>
              </a:rPr>
              <a:t>Второй уровень структуры</a:t>
            </a:r>
            <a:endParaRPr b="0" lang="en-US" sz="1400" spc="-1" strike="noStrike">
              <a:solidFill>
                <a:srgbClr val="000000"/>
              </a:solidFill>
              <a:latin typeface="Century Gothic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Century Gothic"/>
              </a:rPr>
              <a:t>Третий уровень структуры</a:t>
            </a:r>
            <a:endParaRPr b="0" lang="en-US" sz="1400" spc="-1" strike="noStrike">
              <a:solidFill>
                <a:srgbClr val="000000"/>
              </a:solidFill>
              <a:latin typeface="Century Gothic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Century Gothic"/>
              </a:rPr>
              <a:t>Четвёртый уровень структуры</a:t>
            </a:r>
            <a:endParaRPr b="0" lang="en-US" sz="1400" spc="-1" strike="noStrike">
              <a:solidFill>
                <a:srgbClr val="000000"/>
              </a:solidFill>
              <a:latin typeface="Century Gothic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entury Gothic"/>
              </a:rPr>
              <a:t>Пятый уровень структуры</a:t>
            </a:r>
            <a:endParaRPr b="0" lang="en-US" sz="2000" spc="-1" strike="noStrike">
              <a:solidFill>
                <a:srgbClr val="000000"/>
              </a:solidFill>
              <a:latin typeface="Century Gothic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entury Gothic"/>
              </a:rPr>
              <a:t>Шестой уровень структуры</a:t>
            </a:r>
            <a:endParaRPr b="0" lang="en-US" sz="2000" spc="-1" strike="noStrike">
              <a:solidFill>
                <a:srgbClr val="000000"/>
              </a:solidFill>
              <a:latin typeface="Century Gothic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entury Gothic"/>
              </a:rPr>
              <a:t>Седьмой уровень структуры</a:t>
            </a:r>
            <a:endParaRPr b="0" lang="en-US" sz="20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6"/>
          <p:cNvSpPr/>
          <p:nvPr/>
        </p:nvSpPr>
        <p:spPr>
          <a:xfrm>
            <a:off x="234720" y="237600"/>
            <a:ext cx="11722320" cy="6382080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en-US" sz="4800" spc="-1" strike="noStrike">
                <a:solidFill>
                  <a:srgbClr val="262626"/>
                </a:solidFill>
                <a:latin typeface="Century Gothic"/>
              </a:rPr>
              <a:t>Click to edit Master title style</a:t>
            </a:r>
            <a:endParaRPr b="0" lang="en-US" sz="4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1066680" y="2103120"/>
            <a:ext cx="10058040" cy="3931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182880" indent="-182880">
              <a:lnSpc>
                <a:spcPct val="100000"/>
              </a:lnSpc>
              <a:spcBef>
                <a:spcPts val="901"/>
              </a:spcBef>
              <a:buClr>
                <a:srgbClr val="262626"/>
              </a:buClr>
              <a:buFont typeface="Garamond"/>
              <a:buChar char="◦"/>
            </a:pPr>
            <a:r>
              <a:rPr b="0" lang="en-US" sz="1800" spc="-1" strike="noStrike">
                <a:solidFill>
                  <a:srgbClr val="000000"/>
                </a:solidFill>
                <a:latin typeface="Century Gothic"/>
              </a:rPr>
              <a:t>Click to edit Master text styles</a:t>
            </a:r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  <a:p>
            <a:pPr lvl="1" marL="457200" indent="-182880">
              <a:lnSpc>
                <a:spcPct val="100000"/>
              </a:lnSpc>
              <a:spcBef>
                <a:spcPts val="499"/>
              </a:spcBef>
              <a:buClr>
                <a:srgbClr val="262626"/>
              </a:buClr>
              <a:buFont typeface="Garamond"/>
              <a:buChar char="◦"/>
            </a:pPr>
            <a:r>
              <a:rPr b="0" lang="en-US" sz="1600" spc="-1" strike="noStrike">
                <a:solidFill>
                  <a:srgbClr val="000000"/>
                </a:solidFill>
                <a:latin typeface="Century Gothic"/>
              </a:rPr>
              <a:t>Second level</a:t>
            </a:r>
            <a:endParaRPr b="0" lang="en-US" sz="1600" spc="-1" strike="noStrike">
              <a:solidFill>
                <a:srgbClr val="000000"/>
              </a:solidFill>
              <a:latin typeface="Century Gothic"/>
            </a:endParaRPr>
          </a:p>
          <a:p>
            <a:pPr lvl="2" marL="731520" indent="-182880">
              <a:lnSpc>
                <a:spcPct val="100000"/>
              </a:lnSpc>
              <a:spcBef>
                <a:spcPts val="499"/>
              </a:spcBef>
              <a:buClr>
                <a:srgbClr val="262626"/>
              </a:buClr>
              <a:buFont typeface="Garamond"/>
              <a:buChar char="◦"/>
            </a:pPr>
            <a:r>
              <a:rPr b="0" lang="en-US" sz="1400" spc="-1" strike="noStrike">
                <a:solidFill>
                  <a:srgbClr val="000000"/>
                </a:solidFill>
                <a:latin typeface="Century Gothic"/>
              </a:rPr>
              <a:t>Third level</a:t>
            </a:r>
            <a:endParaRPr b="0" lang="en-US" sz="1400" spc="-1" strike="noStrike">
              <a:solidFill>
                <a:srgbClr val="000000"/>
              </a:solidFill>
              <a:latin typeface="Century Gothic"/>
            </a:endParaRPr>
          </a:p>
          <a:p>
            <a:pPr lvl="3" marL="1005840" indent="-182880">
              <a:lnSpc>
                <a:spcPct val="100000"/>
              </a:lnSpc>
              <a:spcBef>
                <a:spcPts val="499"/>
              </a:spcBef>
              <a:buClr>
                <a:srgbClr val="262626"/>
              </a:buClr>
              <a:buFont typeface="Garamond"/>
              <a:buChar char="◦"/>
            </a:pPr>
            <a:r>
              <a:rPr b="0" lang="en-US" sz="1400" spc="-1" strike="noStrike">
                <a:solidFill>
                  <a:srgbClr val="000000"/>
                </a:solidFill>
                <a:latin typeface="Century Gothic"/>
              </a:rPr>
              <a:t>Fourth level</a:t>
            </a:r>
            <a:endParaRPr b="0" lang="en-US" sz="1400" spc="-1" strike="noStrike">
              <a:solidFill>
                <a:srgbClr val="000000"/>
              </a:solidFill>
              <a:latin typeface="Century Gothic"/>
            </a:endParaRPr>
          </a:p>
          <a:p>
            <a:pPr lvl="4" marL="1280160" indent="-182880">
              <a:lnSpc>
                <a:spcPct val="100000"/>
              </a:lnSpc>
              <a:spcBef>
                <a:spcPts val="499"/>
              </a:spcBef>
              <a:buClr>
                <a:srgbClr val="262626"/>
              </a:buClr>
              <a:buFont typeface="Garamond"/>
              <a:buChar char="◦"/>
            </a:pPr>
            <a:r>
              <a:rPr b="0" lang="en-US" sz="1400" spc="-1" strike="noStrike">
                <a:solidFill>
                  <a:srgbClr val="000000"/>
                </a:solidFill>
                <a:latin typeface="Century Gothic"/>
              </a:rPr>
              <a:t>Fifth level</a:t>
            </a:r>
            <a:endParaRPr b="0" lang="en-US" sz="1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dt"/>
          </p:nvPr>
        </p:nvSpPr>
        <p:spPr>
          <a:xfrm>
            <a:off x="274320" y="6307560"/>
            <a:ext cx="2742840" cy="2739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</a:pPr>
            <a:fld id="{2D2E7EE2-CBB5-4363-941C-88D384DA2CD6}" type="datetime">
              <a:rPr b="0" lang="en-US" sz="1000" spc="-1" strike="noStrike">
                <a:solidFill>
                  <a:srgbClr val="404040"/>
                </a:solidFill>
                <a:latin typeface="Century Gothic"/>
              </a:rPr>
              <a:t>12/9/21</a:t>
            </a:fld>
            <a:endParaRPr b="0" lang="ru-RU" sz="1000" spc="-1" strike="noStrike">
              <a:latin typeface="Times New Roman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ftr"/>
          </p:nvPr>
        </p:nvSpPr>
        <p:spPr>
          <a:xfrm>
            <a:off x="3489840" y="6307560"/>
            <a:ext cx="5211720" cy="2739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55" name="PlaceHolder 5"/>
          <p:cNvSpPr>
            <a:spLocks noGrp="1"/>
          </p:cNvSpPr>
          <p:nvPr>
            <p:ph type="sldNum"/>
          </p:nvPr>
        </p:nvSpPr>
        <p:spPr>
          <a:xfrm>
            <a:off x="10469880" y="6307560"/>
            <a:ext cx="1462680" cy="2739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60E13656-14E2-44BC-8D0F-5DE3D935B100}" type="slidenum">
              <a:rPr b="0" lang="en-US" sz="1000" spc="-1" strike="noStrike">
                <a:solidFill>
                  <a:srgbClr val="404040"/>
                </a:solidFill>
                <a:latin typeface="Century Gothic"/>
              </a:rPr>
              <a:t>&lt;номер&gt;</a:t>
            </a:fld>
            <a:endParaRPr b="0" lang="ru-RU" sz="10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1561680" y="2136240"/>
            <a:ext cx="9068400" cy="25905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</a:pPr>
            <a:r>
              <a:rPr b="0" lang="en-US" sz="4000" spc="-100" strike="noStrike" cap="all">
                <a:solidFill>
                  <a:srgbClr val="262626"/>
                </a:solidFill>
                <a:latin typeface="Century Gothic"/>
              </a:rPr>
              <a:t>Психологические особенности развития детей раннего возраста. </a:t>
            </a:r>
            <a:br/>
            <a:r>
              <a:rPr b="0" lang="en-US" sz="4000" spc="-100" strike="noStrike" cap="all">
                <a:solidFill>
                  <a:srgbClr val="262626"/>
                </a:solidFill>
                <a:latin typeface="Century Gothic"/>
              </a:rPr>
              <a:t>Развитие речи</a:t>
            </a:r>
            <a:endParaRPr b="0" lang="en-US" sz="40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  <mc:AlternateContent>
    <mc:Choice Requires="p14">
      <p:transition spd="slow" p14:dur="125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 8"/>
          <p:cNvSpPr/>
          <p:nvPr/>
        </p:nvSpPr>
        <p:spPr>
          <a:xfrm>
            <a:off x="7837200" y="0"/>
            <a:ext cx="4354200" cy="6857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4" name="Rectangle 10"/>
          <p:cNvSpPr/>
          <p:nvPr/>
        </p:nvSpPr>
        <p:spPr>
          <a:xfrm>
            <a:off x="237600" y="237600"/>
            <a:ext cx="7652520" cy="6382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868680" y="642600"/>
            <a:ext cx="6281640" cy="17438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ru-RU" sz="4800" spc="-1" strike="noStrike">
                <a:solidFill>
                  <a:srgbClr val="262626"/>
                </a:solidFill>
                <a:latin typeface="Century Gothic"/>
                <a:ea typeface="Century Gothic"/>
              </a:rPr>
              <a:t>Взаимодействие мама - ребёнок.</a:t>
            </a:r>
            <a:endParaRPr b="0" lang="en-US" sz="4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868680" y="2386440"/>
            <a:ext cx="6281640" cy="36482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>
              <a:lnSpc>
                <a:spcPct val="90000"/>
              </a:lnSpc>
              <a:spcBef>
                <a:spcPts val="901"/>
              </a:spcBef>
              <a:tabLst>
                <a:tab algn="l" pos="0"/>
              </a:tabLst>
            </a:pPr>
            <a:r>
              <a:rPr b="1" lang="ru-RU" sz="1500" spc="-1" strike="noStrike">
                <a:solidFill>
                  <a:srgbClr val="000000"/>
                </a:solidFill>
                <a:latin typeface="Century Gothic"/>
                <a:ea typeface="Century Gothic"/>
              </a:rPr>
              <a:t>Что делать:</a:t>
            </a:r>
            <a:endParaRPr b="0" lang="en-US" sz="15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90000"/>
              </a:lnSpc>
              <a:spcBef>
                <a:spcPts val="901"/>
              </a:spcBef>
              <a:tabLst>
                <a:tab algn="l" pos="0"/>
              </a:tabLst>
            </a:pPr>
            <a:r>
              <a:rPr b="1" lang="ru-RU" sz="1500" spc="-1" strike="noStrike">
                <a:solidFill>
                  <a:srgbClr val="000000"/>
                </a:solidFill>
                <a:latin typeface="Century Gothic"/>
                <a:ea typeface="Century Gothic"/>
              </a:rPr>
              <a:t>1. </a:t>
            </a:r>
            <a:r>
              <a:rPr b="0" lang="ru-RU" sz="1500" spc="-1" strike="noStrike">
                <a:solidFill>
                  <a:srgbClr val="000000"/>
                </a:solidFill>
                <a:latin typeface="Century Gothic"/>
                <a:ea typeface="Century Gothic"/>
              </a:rPr>
              <a:t>Улыбаться ребёнку , показывать радость от общения , поддерживать ребёнка; быть вовлечённым во время общения и игр с ребёнком ( это значит когда я играю, я играю, а не думаю о списке продуктов). </a:t>
            </a:r>
            <a:endParaRPr b="0" lang="en-US" sz="15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90000"/>
              </a:lnSpc>
              <a:spcBef>
                <a:spcPts val="901"/>
              </a:spcBef>
              <a:tabLst>
                <a:tab algn="l" pos="0"/>
              </a:tabLst>
            </a:pPr>
            <a:r>
              <a:rPr b="0" lang="ru-RU" sz="1500" spc="-1" strike="noStrike">
                <a:solidFill>
                  <a:srgbClr val="000000"/>
                </a:solidFill>
                <a:latin typeface="Century Gothic"/>
                <a:ea typeface="Century Gothic"/>
              </a:rPr>
              <a:t>Сохранять позитивное отношение даже когда ребёнок агрессивен и ведёт себя не желательно ( искать причину).</a:t>
            </a:r>
            <a:endParaRPr b="0" lang="en-US" sz="15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90000"/>
              </a:lnSpc>
              <a:spcBef>
                <a:spcPts val="901"/>
              </a:spcBef>
              <a:tabLst>
                <a:tab algn="l" pos="0"/>
              </a:tabLst>
            </a:pPr>
            <a:r>
              <a:rPr b="0" lang="ru-RU" sz="1500" spc="-1" strike="noStrike">
                <a:solidFill>
                  <a:srgbClr val="000000"/>
                </a:solidFill>
                <a:latin typeface="Century Gothic"/>
                <a:ea typeface="Century Gothic"/>
              </a:rPr>
              <a:t>Общаться, слушать, отвечать и рассказывать   Показывать пример позитивного поведения, объяснять почему одно хорошо, а другое плохо; относиться внимательно к потребностям ребёнка к общению и новым открытиям( т. е. говорить и показывать интересные предметы/ игры/книги);</a:t>
            </a:r>
            <a:endParaRPr b="0" lang="en-US" sz="15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90000"/>
              </a:lnSpc>
              <a:spcBef>
                <a:spcPts val="901"/>
              </a:spcBef>
              <a:tabLst>
                <a:tab algn="l" pos="0"/>
              </a:tabLst>
            </a:pPr>
            <a:r>
              <a:rPr b="1" lang="ru-RU" sz="1500" spc="-1" strike="noStrike">
                <a:solidFill>
                  <a:srgbClr val="000000"/>
                </a:solidFill>
                <a:latin typeface="Century Gothic"/>
                <a:ea typeface="Century Gothic"/>
              </a:rPr>
              <a:t>2.</a:t>
            </a:r>
            <a:r>
              <a:rPr b="0" lang="ru-RU" sz="1500" spc="-1" strike="noStrike">
                <a:solidFill>
                  <a:srgbClr val="000000"/>
                </a:solidFill>
                <a:latin typeface="Century Gothic"/>
                <a:ea typeface="Century Gothic"/>
              </a:rPr>
              <a:t> Обучающая среда. </a:t>
            </a:r>
            <a:endParaRPr b="0" lang="en-US" sz="15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90000"/>
              </a:lnSpc>
              <a:spcBef>
                <a:spcPts val="901"/>
              </a:spcBef>
              <a:tabLst>
                <a:tab algn="l" pos="0"/>
              </a:tabLst>
            </a:pPr>
            <a:r>
              <a:rPr b="0" lang="ru-RU" sz="1500" spc="-1" strike="noStrike">
                <a:solidFill>
                  <a:srgbClr val="000000"/>
                </a:solidFill>
                <a:latin typeface="Century Gothic"/>
                <a:ea typeface="Century Gothic"/>
              </a:rPr>
              <a:t>Дети показывают большие успехи, если была хорошо организована развивающая среда.  Именно: книги, игровые материалы, совместные мероприятия вне дома. </a:t>
            </a:r>
            <a:endParaRPr b="0" lang="en-US" sz="15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90000"/>
              </a:lnSpc>
              <a:spcBef>
                <a:spcPts val="901"/>
              </a:spcBef>
              <a:tabLst>
                <a:tab algn="l" pos="0"/>
              </a:tabLst>
            </a:pPr>
            <a:endParaRPr b="0" lang="en-US" sz="1500" spc="-1" strike="noStrike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97" name="Рисунок 4" descr="Изображение выглядит как внутренний, держит, игрушка, кукла&#10;&#10;Описание создано с очень высокой степенью достоверности"/>
          <p:cNvPicPr/>
          <p:nvPr/>
        </p:nvPicPr>
        <p:blipFill>
          <a:blip r:embed="rId1"/>
          <a:srcRect l="11886" t="0" r="1441" b="-3"/>
          <a:stretch/>
        </p:blipFill>
        <p:spPr>
          <a:xfrm>
            <a:off x="8386200" y="484560"/>
            <a:ext cx="3321000" cy="5740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125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8"/>
          <p:cNvSpPr/>
          <p:nvPr/>
        </p:nvSpPr>
        <p:spPr>
          <a:xfrm>
            <a:off x="727560" y="727560"/>
            <a:ext cx="5366880" cy="541512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algn="ctr" blurRad="50760" rotWithShape="0">
              <a:srgbClr val="000000">
                <a:alpha val="66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99" name="Rectangle 10"/>
          <p:cNvSpPr/>
          <p:nvPr/>
        </p:nvSpPr>
        <p:spPr>
          <a:xfrm>
            <a:off x="883800" y="887040"/>
            <a:ext cx="5054040" cy="5096880"/>
          </a:xfrm>
          <a:prstGeom prst="rect">
            <a:avLst/>
          </a:prstGeom>
          <a:noFill/>
          <a:ln cap="sq" w="6350">
            <a:solidFill>
              <a:srgbClr val="000000">
                <a:lumMod val="75000"/>
                <a:lumOff val="25000"/>
              </a:srgbClr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100" name="Рисунок 4" descr="Изображение выглядит как комната&#10;&#10;Описание создано с очень высокой степенью достоверности"/>
          <p:cNvPicPr/>
          <p:nvPr/>
        </p:nvPicPr>
        <p:blipFill>
          <a:blip r:embed="rId1"/>
          <a:stretch/>
        </p:blipFill>
        <p:spPr>
          <a:xfrm>
            <a:off x="1203840" y="2034000"/>
            <a:ext cx="4413960" cy="2802960"/>
          </a:xfrm>
          <a:prstGeom prst="rect">
            <a:avLst/>
          </a:prstGeom>
          <a:ln w="0">
            <a:noFill/>
          </a:ln>
        </p:spPr>
      </p:pic>
      <p:sp>
        <p:nvSpPr>
          <p:cNvPr id="101" name="PlaceHolder 1"/>
          <p:cNvSpPr>
            <a:spLocks noGrp="1"/>
          </p:cNvSpPr>
          <p:nvPr>
            <p:ph/>
          </p:nvPr>
        </p:nvSpPr>
        <p:spPr>
          <a:xfrm>
            <a:off x="6579360" y="725400"/>
            <a:ext cx="4957200" cy="5309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>
              <a:lnSpc>
                <a:spcPct val="100000"/>
              </a:lnSpc>
              <a:spcBef>
                <a:spcPts val="901"/>
              </a:spcBef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Comic Sans MS"/>
              </a:rPr>
              <a:t>При обследовании детей, </a:t>
            </a:r>
            <a:br/>
            <a:r>
              <a:rPr b="0" lang="ru-RU" sz="2400" spc="-1" strike="noStrike">
                <a:solidFill>
                  <a:srgbClr val="000000"/>
                </a:solidFill>
                <a:latin typeface="Comic Sans MS"/>
              </a:rPr>
              <a:t>поступающих в дошкольное учреждение, </a:t>
            </a:r>
            <a:r>
              <a:rPr b="1" lang="ru-RU" sz="2400" spc="-1" strike="noStrike">
                <a:solidFill>
                  <a:srgbClr val="000000"/>
                </a:solidFill>
                <a:latin typeface="Comic Sans MS"/>
              </a:rPr>
              <a:t>наблюдается различное речевое развитие.</a:t>
            </a:r>
            <a:br/>
            <a:br/>
            <a:r>
              <a:rPr b="1" lang="ru-RU" sz="2400" spc="-1" strike="noStrike">
                <a:solidFill>
                  <a:srgbClr val="000000"/>
                </a:solidFill>
                <a:latin typeface="Comic Sans MS"/>
              </a:rPr>
              <a:t>Условно их можно разделить на три группы:</a:t>
            </a:r>
            <a:br/>
            <a:r>
              <a:rPr b="1" lang="ru-RU" sz="2400" spc="-1" strike="noStrike">
                <a:solidFill>
                  <a:srgbClr val="000000"/>
                </a:solidFill>
                <a:latin typeface="Comic Sans MS"/>
              </a:rPr>
              <a:t>1.</a:t>
            </a:r>
            <a:r>
              <a:rPr b="0" lang="ru-RU" sz="2400" spc="-1" strike="noStrike">
                <a:solidFill>
                  <a:srgbClr val="000000"/>
                </a:solidFill>
                <a:latin typeface="Comic Sans MS"/>
              </a:rPr>
              <a:t> Дети, у которых речь совсем отсутствует.</a:t>
            </a:r>
            <a:br/>
            <a:r>
              <a:rPr b="1" lang="ru-RU" sz="2400" spc="-1" strike="noStrike">
                <a:solidFill>
                  <a:srgbClr val="000000"/>
                </a:solidFill>
                <a:latin typeface="Comic Sans MS"/>
              </a:rPr>
              <a:t>2</a:t>
            </a:r>
            <a:r>
              <a:rPr b="0" lang="ru-RU" sz="2400" spc="-1" strike="noStrike">
                <a:solidFill>
                  <a:srgbClr val="000000"/>
                </a:solidFill>
                <a:latin typeface="Comic Sans MS"/>
              </a:rPr>
              <a:t>. Дети, которые говорят отдельными словами.</a:t>
            </a:r>
            <a:br/>
            <a:r>
              <a:rPr b="1" lang="ru-RU" sz="2400" spc="-1" strike="noStrike">
                <a:solidFill>
                  <a:srgbClr val="000000"/>
                </a:solidFill>
                <a:latin typeface="Comic Sans MS"/>
              </a:rPr>
              <a:t>3</a:t>
            </a:r>
            <a:r>
              <a:rPr b="0" lang="ru-RU" sz="2400" spc="-1" strike="noStrike">
                <a:solidFill>
                  <a:srgbClr val="000000"/>
                </a:solidFill>
                <a:latin typeface="Comic Sans MS"/>
              </a:rPr>
              <a:t>. Дети, которые говорят фразами, но их речь невнятная и с грамматическими ошибками</a:t>
            </a:r>
            <a:r>
              <a:rPr b="0" lang="ru-RU" sz="2400" spc="-1" strike="noStrike">
                <a:solidFill>
                  <a:srgbClr val="000000"/>
                </a:solidFill>
                <a:latin typeface="Century Gothic"/>
                <a:ea typeface="Century Gothic"/>
              </a:rPr>
              <a:t>.</a:t>
            </a:r>
            <a:endParaRPr b="0" lang="en-US" sz="24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  <mc:AlternateContent>
    <mc:Choice Requires="p14">
      <p:transition spd="slow" p14:dur="125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/>
          </p:nvPr>
        </p:nvSpPr>
        <p:spPr>
          <a:xfrm>
            <a:off x="1245960" y="327960"/>
            <a:ext cx="10058040" cy="3931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algn="ctr">
              <a:lnSpc>
                <a:spcPct val="100000"/>
              </a:lnSpc>
              <a:spcBef>
                <a:spcPts val="901"/>
              </a:spcBef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Century Gothic"/>
                <a:ea typeface="Century Gothic"/>
              </a:rPr>
              <a:t>  </a:t>
            </a:r>
            <a:r>
              <a:rPr b="0" lang="ru-RU" sz="1500" spc="-1" strike="noStrike">
                <a:solidFill>
                  <a:srgbClr val="000000"/>
                </a:solidFill>
                <a:latin typeface="Century Gothic"/>
                <a:ea typeface="Century Gothic"/>
              </a:rPr>
              <a:t>Подробнее остановимся на современных технологиях, которые более доступны для детей младшего возраста : это кинезиологические упражнения ( упражнения через движения).</a:t>
            </a:r>
            <a:endParaRPr b="0" lang="en-US" sz="1500" spc="-1" strike="noStrike">
              <a:solidFill>
                <a:srgbClr val="000000"/>
              </a:solidFill>
              <a:latin typeface="Century Gothic"/>
            </a:endParaRPr>
          </a:p>
          <a:p>
            <a:pPr algn="ctr">
              <a:lnSpc>
                <a:spcPct val="100000"/>
              </a:lnSpc>
              <a:spcBef>
                <a:spcPts val="901"/>
              </a:spcBef>
              <a:tabLst>
                <a:tab algn="l" pos="0"/>
              </a:tabLst>
            </a:pPr>
            <a:r>
              <a:rPr b="0" lang="ru-RU" sz="1500" spc="-1" strike="noStrike">
                <a:solidFill>
                  <a:srgbClr val="000000"/>
                </a:solidFill>
                <a:latin typeface="Century Gothic"/>
                <a:ea typeface="Century Gothic"/>
              </a:rPr>
              <a:t>    </a:t>
            </a:r>
            <a:r>
              <a:rPr b="1" lang="ru-RU" sz="1500" spc="-1" strike="noStrike">
                <a:solidFill>
                  <a:srgbClr val="000000"/>
                </a:solidFill>
                <a:latin typeface="Century Gothic"/>
                <a:ea typeface="Century Gothic"/>
              </a:rPr>
              <a:t>«Лягушка»</a:t>
            </a:r>
            <a:endParaRPr b="0" lang="en-US" sz="1500" spc="-1" strike="noStrike">
              <a:solidFill>
                <a:srgbClr val="000000"/>
              </a:solidFill>
              <a:latin typeface="Century Gothic"/>
            </a:endParaRPr>
          </a:p>
          <a:p>
            <a:pPr algn="ctr">
              <a:lnSpc>
                <a:spcPct val="100000"/>
              </a:lnSpc>
              <a:spcBef>
                <a:spcPts val="901"/>
              </a:spcBef>
              <a:tabLst>
                <a:tab algn="l" pos="0"/>
              </a:tabLst>
            </a:pPr>
            <a:r>
              <a:rPr b="0" lang="ru-RU" sz="1500" spc="-1" strike="noStrike">
                <a:solidFill>
                  <a:srgbClr val="000000"/>
                </a:solidFill>
                <a:latin typeface="Century Gothic"/>
                <a:ea typeface="Century Gothic"/>
              </a:rPr>
              <a:t>( поочерёдно одна рука сжимается в кулак, а другая ладонью на столе , на колене)</a:t>
            </a:r>
            <a:endParaRPr b="0" lang="en-US" sz="1500" spc="-1" strike="noStrike">
              <a:solidFill>
                <a:srgbClr val="000000"/>
              </a:solidFill>
              <a:latin typeface="Century Gothic"/>
            </a:endParaRPr>
          </a:p>
          <a:p>
            <a:pPr algn="ctr">
              <a:lnSpc>
                <a:spcPct val="100000"/>
              </a:lnSpc>
              <a:spcBef>
                <a:spcPts val="901"/>
              </a:spcBef>
              <a:tabLst>
                <a:tab algn="l" pos="0"/>
              </a:tabLst>
            </a:pPr>
            <a:r>
              <a:rPr b="0" lang="ru-RU" sz="1500" spc="-1" strike="noStrike">
                <a:solidFill>
                  <a:srgbClr val="000000"/>
                </a:solidFill>
                <a:latin typeface="Century Gothic"/>
                <a:ea typeface="Century Gothic"/>
              </a:rPr>
              <a:t> </a:t>
            </a:r>
            <a:r>
              <a:rPr b="0" lang="ru-RU" sz="1500" spc="-1" strike="noStrike">
                <a:solidFill>
                  <a:srgbClr val="000000"/>
                </a:solidFill>
                <a:latin typeface="Century Gothic"/>
                <a:ea typeface="Century Gothic"/>
              </a:rPr>
              <a:t>Лягушка хочет в пруд,</a:t>
            </a:r>
            <a:endParaRPr b="0" lang="en-US" sz="1500" spc="-1" strike="noStrike">
              <a:solidFill>
                <a:srgbClr val="000000"/>
              </a:solidFill>
              <a:latin typeface="Century Gothic"/>
            </a:endParaRPr>
          </a:p>
          <a:p>
            <a:pPr algn="ctr">
              <a:lnSpc>
                <a:spcPct val="100000"/>
              </a:lnSpc>
              <a:spcBef>
                <a:spcPts val="901"/>
              </a:spcBef>
              <a:tabLst>
                <a:tab algn="l" pos="0"/>
              </a:tabLst>
            </a:pPr>
            <a:r>
              <a:rPr b="0" lang="ru-RU" sz="1500" spc="-1" strike="noStrike">
                <a:solidFill>
                  <a:srgbClr val="000000"/>
                </a:solidFill>
                <a:latin typeface="Century Gothic"/>
                <a:ea typeface="Century Gothic"/>
              </a:rPr>
              <a:t> </a:t>
            </a:r>
            <a:r>
              <a:rPr b="0" lang="ru-RU" sz="1500" spc="-1" strike="noStrike">
                <a:solidFill>
                  <a:srgbClr val="000000"/>
                </a:solidFill>
                <a:latin typeface="Century Gothic"/>
                <a:ea typeface="Century Gothic"/>
              </a:rPr>
              <a:t>Лягушке скучно тут,</a:t>
            </a:r>
            <a:endParaRPr b="0" lang="en-US" sz="1500" spc="-1" strike="noStrike">
              <a:solidFill>
                <a:srgbClr val="000000"/>
              </a:solidFill>
              <a:latin typeface="Century Gothic"/>
            </a:endParaRPr>
          </a:p>
          <a:p>
            <a:pPr algn="ctr">
              <a:lnSpc>
                <a:spcPct val="100000"/>
              </a:lnSpc>
              <a:spcBef>
                <a:spcPts val="901"/>
              </a:spcBef>
              <a:tabLst>
                <a:tab algn="l" pos="0"/>
              </a:tabLst>
            </a:pPr>
            <a:r>
              <a:rPr b="0" lang="ru-RU" sz="1500" spc="-1" strike="noStrike">
                <a:solidFill>
                  <a:srgbClr val="000000"/>
                </a:solidFill>
                <a:latin typeface="Century Gothic"/>
                <a:ea typeface="Century Gothic"/>
              </a:rPr>
              <a:t>  </a:t>
            </a:r>
            <a:r>
              <a:rPr b="0" lang="ru-RU" sz="1500" spc="-1" strike="noStrike">
                <a:solidFill>
                  <a:srgbClr val="000000"/>
                </a:solidFill>
                <a:latin typeface="Century Gothic"/>
                <a:ea typeface="Century Gothic"/>
              </a:rPr>
              <a:t>А пруд зарос травой,</a:t>
            </a:r>
            <a:endParaRPr b="0" lang="en-US" sz="1500" spc="-1" strike="noStrike">
              <a:solidFill>
                <a:srgbClr val="000000"/>
              </a:solidFill>
              <a:latin typeface="Century Gothic"/>
            </a:endParaRPr>
          </a:p>
          <a:p>
            <a:pPr algn="ctr">
              <a:lnSpc>
                <a:spcPct val="100000"/>
              </a:lnSpc>
              <a:spcBef>
                <a:spcPts val="901"/>
              </a:spcBef>
              <a:tabLst>
                <a:tab algn="l" pos="0"/>
              </a:tabLst>
            </a:pPr>
            <a:r>
              <a:rPr b="0" lang="ru-RU" sz="1500" spc="-1" strike="noStrike">
                <a:solidFill>
                  <a:srgbClr val="000000"/>
                </a:solidFill>
                <a:latin typeface="Century Gothic"/>
                <a:ea typeface="Century Gothic"/>
              </a:rPr>
              <a:t>  </a:t>
            </a:r>
            <a:r>
              <a:rPr b="0" lang="ru-RU" sz="1500" spc="-1" strike="noStrike">
                <a:solidFill>
                  <a:srgbClr val="000000"/>
                </a:solidFill>
                <a:latin typeface="Century Gothic"/>
                <a:ea typeface="Century Gothic"/>
              </a:rPr>
              <a:t>Зеленой и густой. </a:t>
            </a:r>
            <a:endParaRPr b="0" lang="en-US" sz="1500" spc="-1" strike="noStrike">
              <a:solidFill>
                <a:srgbClr val="000000"/>
              </a:solidFill>
              <a:latin typeface="Century Gothic"/>
            </a:endParaRPr>
          </a:p>
          <a:p>
            <a:pPr algn="ctr">
              <a:lnSpc>
                <a:spcPct val="100000"/>
              </a:lnSpc>
              <a:spcBef>
                <a:spcPts val="901"/>
              </a:spcBef>
              <a:tabLst>
                <a:tab algn="l" pos="0"/>
              </a:tabLst>
            </a:pPr>
            <a:r>
              <a:rPr b="1" lang="ru-RU" sz="1500" spc="-1" strike="noStrike">
                <a:solidFill>
                  <a:srgbClr val="000000"/>
                </a:solidFill>
                <a:latin typeface="Century Gothic"/>
                <a:ea typeface="Century Gothic"/>
              </a:rPr>
              <a:t>«Улыбка»</a:t>
            </a:r>
            <a:r>
              <a:rPr b="0" lang="ru-RU" sz="1500" spc="-1" strike="noStrike">
                <a:solidFill>
                  <a:srgbClr val="000000"/>
                </a:solidFill>
                <a:latin typeface="Century Gothic"/>
                <a:ea typeface="Century Gothic"/>
              </a:rPr>
              <a:t>-пальчики расставлены в стороны , как лучики солнца. Под счёт 1 – пальчики расправляются и удерживаются. Затем возвращаются в исход. положение.</a:t>
            </a:r>
            <a:endParaRPr b="0" lang="en-US" sz="1500" spc="-1" strike="noStrike">
              <a:solidFill>
                <a:srgbClr val="000000"/>
              </a:solidFill>
              <a:latin typeface="Century Gothic"/>
            </a:endParaRPr>
          </a:p>
          <a:p>
            <a:pPr algn="ctr">
              <a:lnSpc>
                <a:spcPct val="100000"/>
              </a:lnSpc>
              <a:spcBef>
                <a:spcPts val="901"/>
              </a:spcBef>
              <a:tabLst>
                <a:tab algn="l" pos="0"/>
              </a:tabLst>
            </a:pPr>
            <a:r>
              <a:rPr b="1" lang="ru-RU" sz="1500" spc="-1" strike="noStrike">
                <a:solidFill>
                  <a:srgbClr val="000000"/>
                </a:solidFill>
                <a:latin typeface="Century Gothic"/>
                <a:ea typeface="Century Gothic"/>
              </a:rPr>
              <a:t>«Рыбка»</a:t>
            </a:r>
            <a:endParaRPr b="0" lang="en-US" sz="1500" spc="-1" strike="noStrike">
              <a:solidFill>
                <a:srgbClr val="000000"/>
              </a:solidFill>
              <a:latin typeface="Century Gothic"/>
            </a:endParaRPr>
          </a:p>
          <a:p>
            <a:pPr algn="ctr">
              <a:lnSpc>
                <a:spcPct val="100000"/>
              </a:lnSpc>
              <a:spcBef>
                <a:spcPts val="901"/>
              </a:spcBef>
              <a:tabLst>
                <a:tab algn="l" pos="0"/>
              </a:tabLst>
            </a:pPr>
            <a:r>
              <a:rPr b="0" lang="ru-RU" sz="1500" spc="-1" strike="noStrike">
                <a:solidFill>
                  <a:srgbClr val="000000"/>
                </a:solidFill>
                <a:latin typeface="Century Gothic"/>
                <a:ea typeface="Century Gothic"/>
              </a:rPr>
              <a:t>Ладони вместе чашечкой.)</a:t>
            </a:r>
            <a:endParaRPr b="0" lang="en-US" sz="1500" spc="-1" strike="noStrike">
              <a:solidFill>
                <a:srgbClr val="000000"/>
              </a:solidFill>
              <a:latin typeface="Century Gothic"/>
            </a:endParaRPr>
          </a:p>
          <a:p>
            <a:pPr algn="ctr">
              <a:lnSpc>
                <a:spcPct val="100000"/>
              </a:lnSpc>
              <a:spcBef>
                <a:spcPts val="901"/>
              </a:spcBef>
              <a:tabLst>
                <a:tab algn="l" pos="0"/>
              </a:tabLst>
            </a:pPr>
            <a:r>
              <a:rPr b="0" lang="ru-RU" sz="1500" spc="-1" strike="noStrike">
                <a:solidFill>
                  <a:srgbClr val="000000"/>
                </a:solidFill>
                <a:latin typeface="Century Gothic"/>
                <a:ea typeface="Century Gothic"/>
              </a:rPr>
              <a:t>Рыбка ротик открывает </a:t>
            </a:r>
            <a:endParaRPr b="0" lang="en-US" sz="1500" spc="-1" strike="noStrike">
              <a:solidFill>
                <a:srgbClr val="000000"/>
              </a:solidFill>
              <a:latin typeface="Century Gothic"/>
            </a:endParaRPr>
          </a:p>
          <a:p>
            <a:pPr algn="ctr">
              <a:lnSpc>
                <a:spcPct val="100000"/>
              </a:lnSpc>
              <a:spcBef>
                <a:spcPts val="901"/>
              </a:spcBef>
              <a:tabLst>
                <a:tab algn="l" pos="0"/>
              </a:tabLst>
            </a:pPr>
            <a:r>
              <a:rPr b="0" lang="ru-RU" sz="1500" spc="-1" strike="noStrike">
                <a:solidFill>
                  <a:srgbClr val="000000"/>
                </a:solidFill>
                <a:latin typeface="Century Gothic"/>
                <a:ea typeface="Century Gothic"/>
              </a:rPr>
              <a:t>Говорить она желает. </a:t>
            </a:r>
            <a:endParaRPr b="0" lang="en-US" sz="1500" spc="-1" strike="noStrike">
              <a:solidFill>
                <a:srgbClr val="000000"/>
              </a:solidFill>
              <a:latin typeface="Century Gothic"/>
            </a:endParaRPr>
          </a:p>
          <a:p>
            <a:pPr algn="ctr">
              <a:lnSpc>
                <a:spcPct val="100000"/>
              </a:lnSpc>
              <a:spcBef>
                <a:spcPts val="901"/>
              </a:spcBef>
              <a:tabLst>
                <a:tab algn="l" pos="0"/>
              </a:tabLst>
            </a:pPr>
            <a:r>
              <a:rPr b="0" lang="ru-RU" sz="1500" spc="-1" strike="noStrike">
                <a:solidFill>
                  <a:srgbClr val="000000"/>
                </a:solidFill>
                <a:latin typeface="Century Gothic"/>
                <a:ea typeface="Century Gothic"/>
              </a:rPr>
              <a:t>Так же можно делать с детьми аква-гимнастику , дети с большим удовольствием возятся в воде. Это гимнастика для пальчиков и рук .</a:t>
            </a:r>
            <a:endParaRPr b="0" lang="en-US" sz="1500" spc="-1" strike="noStrike">
              <a:solidFill>
                <a:srgbClr val="000000"/>
              </a:solidFill>
              <a:latin typeface="Century Gothic"/>
            </a:endParaRPr>
          </a:p>
          <a:p>
            <a:pPr algn="ctr">
              <a:lnSpc>
                <a:spcPct val="100000"/>
              </a:lnSpc>
              <a:spcBef>
                <a:spcPts val="901"/>
              </a:spcBef>
              <a:tabLst>
                <a:tab algn="l" pos="0"/>
              </a:tabLst>
            </a:pPr>
            <a:r>
              <a:rPr b="1" lang="ru-RU" sz="1500" spc="-1" strike="noStrike">
                <a:solidFill>
                  <a:srgbClr val="000000"/>
                </a:solidFill>
                <a:latin typeface="Century Gothic"/>
                <a:ea typeface="Century Gothic"/>
              </a:rPr>
              <a:t>«Медуза»</a:t>
            </a:r>
            <a:endParaRPr b="0" lang="en-US" sz="1500" spc="-1" strike="noStrike">
              <a:solidFill>
                <a:srgbClr val="000000"/>
              </a:solidFill>
              <a:latin typeface="Century Gothic"/>
            </a:endParaRPr>
          </a:p>
          <a:p>
            <a:pPr algn="ctr">
              <a:lnSpc>
                <a:spcPct val="100000"/>
              </a:lnSpc>
              <a:spcBef>
                <a:spcPts val="901"/>
              </a:spcBef>
              <a:tabLst>
                <a:tab algn="l" pos="0"/>
              </a:tabLst>
            </a:pPr>
            <a:r>
              <a:rPr b="0" lang="ru-RU" sz="1500" spc="-1" strike="noStrike">
                <a:solidFill>
                  <a:srgbClr val="000000"/>
                </a:solidFill>
                <a:latin typeface="Century Gothic"/>
                <a:ea typeface="Century Gothic"/>
              </a:rPr>
              <a:t>И. П. кисти рук под водой , пальцы вместе . Раскрываем кисть и опять закрываем в И. П. 3-5 мин. </a:t>
            </a:r>
            <a:endParaRPr b="0" lang="en-US" sz="15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901"/>
              </a:spcBef>
              <a:tabLst>
                <a:tab algn="l" pos="0"/>
              </a:tabLst>
            </a:pPr>
            <a:endParaRPr b="0" lang="en-US" sz="15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  <mc:AlternateContent>
    <mc:Choice Requires="p14">
      <p:transition spd="slow" p14:dur="125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20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/>
        </p:style>
      </p:sp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8015040" y="642600"/>
            <a:ext cx="3731760" cy="1371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0" lang="ru-RU" sz="4400" spc="-1" strike="noStrike">
                <a:solidFill>
                  <a:srgbClr val="ffffff"/>
                </a:solidFill>
                <a:latin typeface="Century Gothic"/>
              </a:rPr>
              <a:t>Игры</a:t>
            </a:r>
            <a:endParaRPr b="0" lang="en-US" sz="4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05" name="Rectangle 22"/>
          <p:cNvSpPr/>
          <p:nvPr/>
        </p:nvSpPr>
        <p:spPr>
          <a:xfrm>
            <a:off x="-1800" y="0"/>
            <a:ext cx="7536240" cy="6857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6" name="Rectangle 24"/>
          <p:cNvSpPr/>
          <p:nvPr/>
        </p:nvSpPr>
        <p:spPr>
          <a:xfrm>
            <a:off x="417240" y="438480"/>
            <a:ext cx="6709680" cy="6001560"/>
          </a:xfrm>
          <a:prstGeom prst="rect">
            <a:avLst/>
          </a:prstGeom>
          <a:solidFill>
            <a:schemeClr val="bg2"/>
          </a:solidFill>
          <a:ln w="6350">
            <a:solidFill>
              <a:srgbClr val="ffffff">
                <a:lumMod val="75000"/>
                <a:lumOff val="2500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7" name="Rectangle 26"/>
          <p:cNvSpPr/>
          <p:nvPr/>
        </p:nvSpPr>
        <p:spPr>
          <a:xfrm>
            <a:off x="626400" y="650160"/>
            <a:ext cx="3366720" cy="32655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08" name="Рисунок 7" descr="Изображение выглядит как чаша, канцелярские товары, другой, пластмассовый&#10;&#10;Описание создано с очень высокой степенью достоверности"/>
          <p:cNvPicPr/>
          <p:nvPr/>
        </p:nvPicPr>
        <p:blipFill>
          <a:blip r:embed="rId1"/>
          <a:srcRect l="5934" t="0" r="1383" b="0"/>
          <a:stretch/>
        </p:blipFill>
        <p:spPr>
          <a:xfrm>
            <a:off x="1262160" y="810720"/>
            <a:ext cx="2116800" cy="2944800"/>
          </a:xfrm>
          <a:prstGeom prst="rect">
            <a:avLst/>
          </a:prstGeom>
          <a:ln w="0">
            <a:noFill/>
          </a:ln>
        </p:spPr>
      </p:pic>
      <p:sp>
        <p:nvSpPr>
          <p:cNvPr id="109" name="Rectangle 28"/>
          <p:cNvSpPr/>
          <p:nvPr/>
        </p:nvSpPr>
        <p:spPr>
          <a:xfrm>
            <a:off x="4152960" y="650160"/>
            <a:ext cx="2765520" cy="2136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0" name="Рисунок 4" descr="Изображение выглядит как внутренний, стол, маленький, элементы&#10;&#10;Описание создано с очень высокой степенью достоверности"/>
          <p:cNvPicPr/>
          <p:nvPr/>
        </p:nvPicPr>
        <p:blipFill>
          <a:blip r:embed="rId2"/>
          <a:srcRect l="0" t="10816" r="6" b="14716"/>
          <a:stretch/>
        </p:blipFill>
        <p:spPr>
          <a:xfrm>
            <a:off x="4323600" y="812880"/>
            <a:ext cx="2433960" cy="1807920"/>
          </a:xfrm>
          <a:prstGeom prst="rect">
            <a:avLst/>
          </a:prstGeom>
          <a:ln w="0">
            <a:noFill/>
          </a:ln>
        </p:spPr>
      </p:pic>
      <p:sp>
        <p:nvSpPr>
          <p:cNvPr id="111" name="Rectangle 30"/>
          <p:cNvSpPr/>
          <p:nvPr/>
        </p:nvSpPr>
        <p:spPr>
          <a:xfrm>
            <a:off x="626400" y="4088160"/>
            <a:ext cx="3366720" cy="21243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2" name="Рисунок 9" descr="Изображение выглядит как стол&#10;&#10;Описание создано с очень высокой степенью достоверности"/>
          <p:cNvPicPr/>
          <p:nvPr/>
        </p:nvPicPr>
        <p:blipFill>
          <a:blip r:embed="rId3"/>
          <a:stretch/>
        </p:blipFill>
        <p:spPr>
          <a:xfrm>
            <a:off x="1146240" y="4279680"/>
            <a:ext cx="2349000" cy="1761840"/>
          </a:xfrm>
          <a:prstGeom prst="rect">
            <a:avLst/>
          </a:prstGeom>
          <a:ln w="0">
            <a:noFill/>
          </a:ln>
        </p:spPr>
      </p:pic>
      <p:sp>
        <p:nvSpPr>
          <p:cNvPr id="113" name="Rectangle 32"/>
          <p:cNvSpPr/>
          <p:nvPr/>
        </p:nvSpPr>
        <p:spPr>
          <a:xfrm>
            <a:off x="4152960" y="2946960"/>
            <a:ext cx="2765520" cy="32655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4" name="Рисунок 4" descr="Изображение выглядит как стол, внутренний, человек, ребенок&#10;&#10;Описание создано с очень высокой степенью достоверности"/>
          <p:cNvPicPr/>
          <p:nvPr/>
        </p:nvPicPr>
        <p:blipFill>
          <a:blip r:embed="rId4"/>
          <a:srcRect l="0" t="5171" r="-3" b="10094"/>
          <a:stretch/>
        </p:blipFill>
        <p:spPr>
          <a:xfrm>
            <a:off x="4323600" y="3199680"/>
            <a:ext cx="2433960" cy="2749680"/>
          </a:xfrm>
          <a:prstGeom prst="rect">
            <a:avLst/>
          </a:prstGeom>
          <a:ln w="0">
            <a:noFill/>
          </a:ln>
        </p:spPr>
      </p:pic>
      <p:sp>
        <p:nvSpPr>
          <p:cNvPr id="115" name="PlaceHolder 2"/>
          <p:cNvSpPr>
            <a:spLocks noGrp="1"/>
          </p:cNvSpPr>
          <p:nvPr>
            <p:ph/>
          </p:nvPr>
        </p:nvSpPr>
        <p:spPr>
          <a:xfrm>
            <a:off x="8015040" y="2103120"/>
            <a:ext cx="3731760" cy="41097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>
              <a:lnSpc>
                <a:spcPct val="100000"/>
              </a:lnSpc>
              <a:spcBef>
                <a:spcPts val="901"/>
              </a:spcBef>
              <a:tabLst>
                <a:tab algn="l" pos="0"/>
              </a:tabLst>
            </a:pPr>
            <a:r>
              <a:rPr b="0" lang="ru-RU" sz="1600" spc="-1" strike="noStrike">
                <a:solidFill>
                  <a:srgbClr val="ffffff"/>
                </a:solidFill>
                <a:latin typeface="Century Gothic"/>
                <a:ea typeface="Century Gothic"/>
              </a:rPr>
              <a:t>Так же давайте рассмотрим какие игры готовые можно предложить детям для развития моторики: вкладыши, шнуровки, мячик, игры с прищепками, резинками, что вы можете сделать своими руками….</a:t>
            </a:r>
            <a:endParaRPr b="0" lang="en-US" sz="16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  <mc:AlternateContent>
    <mc:Choice Requires="p14">
      <p:transition spd="slow" p14:dur="125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Rectangle 12"/>
          <p:cNvSpPr/>
          <p:nvPr/>
        </p:nvSpPr>
        <p:spPr>
          <a:xfrm>
            <a:off x="727560" y="727560"/>
            <a:ext cx="5366880" cy="541512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algn="ctr" blurRad="50760" rotWithShape="0">
              <a:srgbClr val="000000">
                <a:alpha val="66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17" name="Rectangle 14"/>
          <p:cNvSpPr/>
          <p:nvPr/>
        </p:nvSpPr>
        <p:spPr>
          <a:xfrm>
            <a:off x="883800" y="887040"/>
            <a:ext cx="5054040" cy="5096880"/>
          </a:xfrm>
          <a:prstGeom prst="rect">
            <a:avLst/>
          </a:prstGeom>
          <a:noFill/>
          <a:ln cap="sq" w="6350">
            <a:solidFill>
              <a:srgbClr val="000000">
                <a:lumMod val="75000"/>
                <a:lumOff val="25000"/>
              </a:srgbClr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118" name="Рисунок 8" descr="Изображение выглядит как трава, маленький, молодой, зонт&#10;&#10;Описание создано с очень высокой степенью достоверности"/>
          <p:cNvPicPr/>
          <p:nvPr/>
        </p:nvPicPr>
        <p:blipFill>
          <a:blip r:embed="rId1"/>
          <a:stretch/>
        </p:blipFill>
        <p:spPr>
          <a:xfrm>
            <a:off x="1203840" y="1967760"/>
            <a:ext cx="4413960" cy="2935080"/>
          </a:xfrm>
          <a:prstGeom prst="rect">
            <a:avLst/>
          </a:prstGeom>
          <a:ln w="0">
            <a:noFill/>
          </a:ln>
        </p:spPr>
      </p:pic>
      <p:sp>
        <p:nvSpPr>
          <p:cNvPr id="119" name="PlaceHolder 1"/>
          <p:cNvSpPr>
            <a:spLocks noGrp="1"/>
          </p:cNvSpPr>
          <p:nvPr>
            <p:ph/>
          </p:nvPr>
        </p:nvSpPr>
        <p:spPr>
          <a:xfrm>
            <a:off x="6505200" y="1684080"/>
            <a:ext cx="4957200" cy="34956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90000"/>
              </a:lnSpc>
              <a:spcBef>
                <a:spcPts val="901"/>
              </a:spcBef>
              <a:tabLst>
                <a:tab algn="l" pos="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Comic Sans MS"/>
              </a:rPr>
              <a:t>Поскольку при грамотном дыхании мы произносим все слова на выдохе, существует множество игр на тренировку именно этой фазы дыхания.</a:t>
            </a:r>
            <a:br/>
            <a:br/>
            <a:r>
              <a:rPr b="1" lang="ru-RU" sz="1800" spc="-1" strike="noStrike">
                <a:solidFill>
                  <a:srgbClr val="000000"/>
                </a:solidFill>
                <a:latin typeface="Comic Sans MS"/>
              </a:rPr>
              <a:t>Дудочки и свистульки.</a:t>
            </a:r>
            <a:br/>
            <a:r>
              <a:rPr b="0" lang="ru-RU" sz="1800" spc="-1" strike="noStrike">
                <a:solidFill>
                  <a:srgbClr val="000000"/>
                </a:solidFill>
                <a:latin typeface="Comic Sans MS"/>
              </a:rPr>
              <a:t>Выбирайте свистульки, которые нравятся ребёнку внешне, удобны для его рук и с негромким свистом. Дудочка усложняет задачу и одновременно с этим делает её более интересной и занимательной.</a:t>
            </a:r>
            <a:br/>
            <a:r>
              <a:rPr b="0" lang="ru-RU" sz="1800" spc="-1" strike="noStrike">
                <a:solidFill>
                  <a:srgbClr val="000000"/>
                </a:solidFill>
                <a:latin typeface="Comic Sans MS"/>
              </a:rPr>
              <a:t>Ведь дудочка, обладая мелодичным звучанием, </a:t>
            </a:r>
            <a:br/>
            <a:r>
              <a:rPr b="0" lang="ru-RU" sz="1800" spc="-1" strike="noStrike">
                <a:solidFill>
                  <a:srgbClr val="000000"/>
                </a:solidFill>
                <a:latin typeface="Comic Sans MS"/>
              </a:rPr>
              <a:t>позволяет получать разные звуки.</a:t>
            </a:r>
            <a:br/>
            <a:br/>
            <a:r>
              <a:rPr b="1" lang="ru-RU" sz="1800" spc="-1" strike="noStrike">
                <a:solidFill>
                  <a:srgbClr val="000000"/>
                </a:solidFill>
                <a:latin typeface="Comic Sans MS"/>
              </a:rPr>
              <a:t>Мыльные пузыри.</a:t>
            </a:r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90000"/>
              </a:lnSpc>
              <a:spcBef>
                <a:spcPts val="901"/>
              </a:spcBef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  <mc:AlternateContent>
    <mc:Choice Requires="p14">
      <p:transition spd="slow" p14:dur="125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Rectangle 8"/>
          <p:cNvSpPr/>
          <p:nvPr/>
        </p:nvSpPr>
        <p:spPr>
          <a:xfrm>
            <a:off x="184320" y="237600"/>
            <a:ext cx="7652520" cy="6382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868680" y="642600"/>
            <a:ext cx="6281640" cy="17438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ru-RU" sz="4800" spc="-1" strike="noStrike" u="sng">
                <a:solidFill>
                  <a:srgbClr val="262626"/>
                </a:solidFill>
                <a:uFillTx/>
                <a:latin typeface="Comic Sans MS"/>
              </a:rPr>
              <a:t>Кто</a:t>
            </a:r>
            <a:r>
              <a:rPr b="1" lang="ru-RU" sz="4800" spc="-1" strike="noStrike">
                <a:solidFill>
                  <a:srgbClr val="262626"/>
                </a:solidFill>
                <a:latin typeface="Comic Sans MS"/>
              </a:rPr>
              <a:t> </a:t>
            </a:r>
            <a:r>
              <a:rPr b="1" lang="ru-RU" sz="4800" spc="-1" strike="noStrike" u="sng">
                <a:solidFill>
                  <a:srgbClr val="262626"/>
                </a:solidFill>
                <a:uFillTx/>
                <a:latin typeface="Comic Sans MS"/>
              </a:rPr>
              <a:t>дольше?</a:t>
            </a:r>
            <a:br/>
            <a:endParaRPr b="0" lang="en-US" sz="4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/>
          </p:nvPr>
        </p:nvSpPr>
        <p:spPr>
          <a:xfrm>
            <a:off x="868680" y="2386440"/>
            <a:ext cx="6281640" cy="36482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>
              <a:lnSpc>
                <a:spcPct val="100000"/>
              </a:lnSpc>
              <a:spcBef>
                <a:spcPts val="901"/>
              </a:spcBef>
              <a:tabLst>
                <a:tab algn="l" pos="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Comic Sans MS"/>
              </a:rPr>
              <a:t>В этой игре очень простые правила. Например, кто дольше протянет звук «а», «у» или любой другой гласный. Тянуть можно и некоторые согласные. Все дети любят играть в эту игру вместе с родителями.</a:t>
            </a:r>
            <a:br/>
            <a:r>
              <a:rPr b="0" lang="ru-RU" sz="1800" spc="-1" strike="noStrike">
                <a:solidFill>
                  <a:srgbClr val="000000"/>
                </a:solidFill>
                <a:latin typeface="Comic Sans MS"/>
              </a:rPr>
              <a:t>Осталось только набрать воздуха.</a:t>
            </a:r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901"/>
              </a:spcBef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23" name="Rectangle 10"/>
          <p:cNvSpPr/>
          <p:nvPr/>
        </p:nvSpPr>
        <p:spPr>
          <a:xfrm>
            <a:off x="7837200" y="0"/>
            <a:ext cx="435420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24" name="Рисунок 4" descr="Изображение выглядит как внутренний, человек, сидит, держит&#10;&#10;Описание создано с очень высокой степенью достоверности"/>
          <p:cNvPicPr/>
          <p:nvPr/>
        </p:nvPicPr>
        <p:blipFill>
          <a:blip r:embed="rId1"/>
          <a:stretch/>
        </p:blipFill>
        <p:spPr>
          <a:xfrm>
            <a:off x="8319600" y="1355400"/>
            <a:ext cx="3318480" cy="4148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125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8"/>
          <p:cNvSpPr/>
          <p:nvPr/>
        </p:nvSpPr>
        <p:spPr>
          <a:xfrm>
            <a:off x="7837200" y="0"/>
            <a:ext cx="4354200" cy="6857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6" name="Rectangle 10"/>
          <p:cNvSpPr/>
          <p:nvPr/>
        </p:nvSpPr>
        <p:spPr>
          <a:xfrm>
            <a:off x="237600" y="237600"/>
            <a:ext cx="7652520" cy="6382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7" name="PlaceHolder 1"/>
          <p:cNvSpPr>
            <a:spLocks noGrp="1"/>
          </p:cNvSpPr>
          <p:nvPr>
            <p:ph/>
          </p:nvPr>
        </p:nvSpPr>
        <p:spPr>
          <a:xfrm>
            <a:off x="868680" y="871920"/>
            <a:ext cx="6281640" cy="51627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>
              <a:lnSpc>
                <a:spcPct val="90000"/>
              </a:lnSpc>
              <a:spcBef>
                <a:spcPts val="901"/>
              </a:spcBef>
              <a:tabLst>
                <a:tab algn="l" pos="0"/>
              </a:tabLst>
            </a:pPr>
            <a:r>
              <a:rPr b="0" lang="ru-RU" sz="1300" spc="-1" strike="noStrike">
                <a:solidFill>
                  <a:srgbClr val="000000"/>
                </a:solidFill>
                <a:latin typeface="Century Gothic"/>
                <a:ea typeface="Century Gothic"/>
              </a:rPr>
              <a:t> </a:t>
            </a:r>
            <a:r>
              <a:rPr b="0" lang="ru-RU" sz="1600" spc="-1" strike="noStrike">
                <a:solidFill>
                  <a:srgbClr val="000000"/>
                </a:solidFill>
                <a:latin typeface="Century Gothic"/>
                <a:ea typeface="Century Gothic"/>
              </a:rPr>
              <a:t>Чтобы развивалась речь нужна и крупная моторика с активизацией работы обоих полушарий. Эти упражнения можно постепенно начинать выполнять с 18 месяцев и полезно вплоть до школы. </a:t>
            </a:r>
            <a:endParaRPr b="0" lang="en-US" sz="1600" spc="-1" strike="noStrike">
              <a:solidFill>
                <a:srgbClr val="000000"/>
              </a:solidFill>
              <a:latin typeface="Century Gothic"/>
            </a:endParaRPr>
          </a:p>
          <a:p>
            <a:pPr marL="343080" indent="-343080">
              <a:lnSpc>
                <a:spcPct val="90000"/>
              </a:lnSpc>
              <a:spcBef>
                <a:spcPts val="901"/>
              </a:spcBef>
              <a:buClr>
                <a:srgbClr val="262626"/>
              </a:buClr>
              <a:buFont typeface="Garamond"/>
              <a:buAutoNum type="arabicPeriod"/>
              <a:tabLst>
                <a:tab algn="l" pos="0"/>
              </a:tabLst>
            </a:pPr>
            <a:r>
              <a:rPr b="1" lang="ru-RU" sz="1600" spc="-1" strike="noStrike">
                <a:solidFill>
                  <a:srgbClr val="000000"/>
                </a:solidFill>
                <a:latin typeface="Century Gothic"/>
                <a:ea typeface="Century Gothic"/>
              </a:rPr>
              <a:t>Лечь на пол на спину и перекатываемся с боку на бок-до 3 мин. </a:t>
            </a:r>
            <a:endParaRPr b="0" lang="en-US" sz="1600" spc="-1" strike="noStrike">
              <a:solidFill>
                <a:srgbClr val="000000"/>
              </a:solidFill>
              <a:latin typeface="Century Gothic"/>
            </a:endParaRPr>
          </a:p>
          <a:p>
            <a:pPr marL="343080" indent="-343080">
              <a:lnSpc>
                <a:spcPct val="90000"/>
              </a:lnSpc>
              <a:spcBef>
                <a:spcPts val="901"/>
              </a:spcBef>
              <a:buClr>
                <a:srgbClr val="262626"/>
              </a:buClr>
              <a:buFont typeface="Garamond"/>
              <a:buAutoNum type="arabicPeriod"/>
              <a:tabLst>
                <a:tab algn="l" pos="0"/>
              </a:tabLst>
            </a:pPr>
            <a:r>
              <a:rPr b="1" lang="ru-RU" sz="1600" spc="-1" strike="noStrike">
                <a:solidFill>
                  <a:srgbClr val="000000"/>
                </a:solidFill>
                <a:latin typeface="Century Gothic"/>
                <a:ea typeface="Century Gothic"/>
              </a:rPr>
              <a:t>Рисование на доске, листе бумаги одновременно двумя руками. Обе руки сначала двигаются в одну сторону , затем в противоположную. Сначала рисуем прямые линии- вертикальные, горизонтальные, наклонные , перпендикулярные; затем разнообразные круги, квадраты, овалы….</a:t>
            </a:r>
            <a:endParaRPr b="0" lang="en-US" sz="1600" spc="-1" strike="noStrike">
              <a:solidFill>
                <a:srgbClr val="000000"/>
              </a:solidFill>
              <a:latin typeface="Century Gothic"/>
            </a:endParaRPr>
          </a:p>
          <a:p>
            <a:pPr marL="343080" indent="-343080">
              <a:lnSpc>
                <a:spcPct val="90000"/>
              </a:lnSpc>
              <a:spcBef>
                <a:spcPts val="901"/>
              </a:spcBef>
              <a:buClr>
                <a:srgbClr val="262626"/>
              </a:buClr>
              <a:buFont typeface="Garamond"/>
              <a:buAutoNum type="arabicPeriod"/>
              <a:tabLst>
                <a:tab algn="l" pos="0"/>
              </a:tabLst>
            </a:pPr>
            <a:r>
              <a:rPr b="1" lang="ru-RU" sz="1600" spc="-1" strike="noStrike">
                <a:solidFill>
                  <a:srgbClr val="000000"/>
                </a:solidFill>
                <a:latin typeface="Century Gothic"/>
                <a:ea typeface="Century Gothic"/>
              </a:rPr>
              <a:t>Ползание на животе. Сначала по пластунски. Затем только на руках, ноги расслаблены. Это упражнение идеально делать на наклонной доске. В таком положении ещё и вестибулярный аппарат развивается. </a:t>
            </a:r>
            <a:endParaRPr b="0" lang="en-US" sz="1600" spc="-1" strike="noStrike">
              <a:solidFill>
                <a:srgbClr val="000000"/>
              </a:solidFill>
              <a:latin typeface="Century Gothic"/>
            </a:endParaRPr>
          </a:p>
          <a:p>
            <a:pPr marL="343080" indent="-343080">
              <a:lnSpc>
                <a:spcPct val="90000"/>
              </a:lnSpc>
              <a:spcBef>
                <a:spcPts val="901"/>
              </a:spcBef>
              <a:buClr>
                <a:srgbClr val="262626"/>
              </a:buClr>
              <a:buFont typeface="Garamond"/>
              <a:buAutoNum type="arabicPeriod"/>
              <a:tabLst>
                <a:tab algn="l" pos="0"/>
              </a:tabLst>
            </a:pPr>
            <a:r>
              <a:rPr b="1" lang="ru-RU" sz="1600" spc="-1" strike="noStrike">
                <a:solidFill>
                  <a:srgbClr val="000000"/>
                </a:solidFill>
                <a:latin typeface="Century Gothic"/>
                <a:ea typeface="Century Gothic"/>
              </a:rPr>
              <a:t>Ну и самое любимое всеми обнимашки. Обнимем себя, здорово , если в процессе руки могут коснуться друг друга за спиной.</a:t>
            </a:r>
            <a:endParaRPr b="0" lang="en-US" sz="16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90000"/>
              </a:lnSpc>
              <a:spcBef>
                <a:spcPts val="901"/>
              </a:spcBef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128" name="Рисунок 4" descr="Изображение выглядит как внутренний, фотография, цветной, стол&#10;&#10;Описание создано с очень высокой степенью достоверности"/>
          <p:cNvPicPr/>
          <p:nvPr/>
        </p:nvPicPr>
        <p:blipFill>
          <a:blip r:embed="rId1"/>
          <a:srcRect l="30098" t="0" r="15228" b="5"/>
          <a:stretch/>
        </p:blipFill>
        <p:spPr>
          <a:xfrm>
            <a:off x="8386200" y="484560"/>
            <a:ext cx="3321000" cy="5740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125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1dbc9"/>
            </a:gs>
            <a:gs pos="100000">
              <a:srgbClr val="c9c3b2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 7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gradFill rotWithShape="0">
            <a:gsLst>
              <a:gs pos="0">
                <a:srgbClr val="e1dbc9"/>
              </a:gs>
              <a:gs pos="100000">
                <a:srgbClr val="c9c3b2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0" name="Rectangle 9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blipFill rotWithShape="0">
            <a:blip r:embed="rId1">
              <a:alphaModFix amt="45000"/>
            </a:blip>
            <a:srcRect/>
            <a:tile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1" name="Rectangle 11"/>
          <p:cNvSpPr/>
          <p:nvPr/>
        </p:nvSpPr>
        <p:spPr>
          <a:xfrm>
            <a:off x="632160" y="610920"/>
            <a:ext cx="10927440" cy="563580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algn="ctr" blurRad="50760" rotWithShape="0">
              <a:srgbClr val="000000">
                <a:alpha val="66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32" name="Rectangle 13"/>
          <p:cNvSpPr/>
          <p:nvPr/>
        </p:nvSpPr>
        <p:spPr>
          <a:xfrm>
            <a:off x="797040" y="777240"/>
            <a:ext cx="10597680" cy="5303160"/>
          </a:xfrm>
          <a:prstGeom prst="rect">
            <a:avLst/>
          </a:prstGeom>
          <a:solidFill>
            <a:schemeClr val="bg1"/>
          </a:solidFill>
          <a:ln cap="sq" w="6350">
            <a:solidFill>
              <a:srgbClr val="000000">
                <a:lumMod val="75000"/>
                <a:lumOff val="25000"/>
              </a:srgb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7533000" y="1420560"/>
            <a:ext cx="3466080" cy="4016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0" lang="ru-RU" sz="3600" spc="-1" strike="noStrike">
                <a:solidFill>
                  <a:srgbClr val="262626"/>
                </a:solidFill>
                <a:latin typeface="Century Gothic"/>
              </a:rPr>
              <a:t>Спасибо за внимание </a:t>
            </a:r>
            <a:endParaRPr b="0" lang="en-US" sz="36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1477800" y="1643760"/>
            <a:ext cx="5514480" cy="4016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>
              <a:lnSpc>
                <a:spcPct val="100000"/>
              </a:lnSpc>
              <a:spcBef>
                <a:spcPts val="901"/>
              </a:spcBef>
              <a:tabLst>
                <a:tab algn="l" pos="0"/>
              </a:tabLst>
            </a:pPr>
            <a:r>
              <a:rPr b="1" lang="ru-RU" sz="1800" spc="-1" strike="noStrike">
                <a:solidFill>
                  <a:srgbClr val="404040"/>
                </a:solidFill>
                <a:latin typeface="Century Gothic"/>
                <a:ea typeface="Century Gothic"/>
              </a:rPr>
              <a:t>  </a:t>
            </a:r>
            <a:r>
              <a:rPr b="0" lang="ru-RU" sz="1800" spc="-1" strike="noStrike">
                <a:solidFill>
                  <a:srgbClr val="404040"/>
                </a:solidFill>
                <a:latin typeface="Century Gothic"/>
                <a:ea typeface="Century Gothic"/>
              </a:rPr>
              <a:t>При стихийном развитии лишь немногие дети достигают высокого уровня!</a:t>
            </a:r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901"/>
              </a:spcBef>
              <a:tabLst>
                <a:tab algn="l" pos="0"/>
              </a:tabLst>
            </a:pPr>
            <a:r>
              <a:rPr b="0" lang="ru-RU" sz="1800" spc="-1" strike="noStrike">
                <a:solidFill>
                  <a:srgbClr val="404040"/>
                </a:solidFill>
                <a:latin typeface="Century Gothic"/>
                <a:ea typeface="Century Gothic"/>
              </a:rPr>
              <a:t> </a:t>
            </a:r>
            <a:r>
              <a:rPr b="0" lang="ru-RU" sz="1800" spc="-1" strike="noStrike">
                <a:solidFill>
                  <a:srgbClr val="404040"/>
                </a:solidFill>
                <a:latin typeface="Century Gothic"/>
                <a:ea typeface="Century Gothic"/>
              </a:rPr>
              <a:t>Главный фактор развития детей - это участие родителей в их развитии, а мы воспитатели , педагоги можем вам только помочь.</a:t>
            </a:r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901"/>
              </a:spcBef>
              <a:tabLst>
                <a:tab algn="l" pos="0"/>
              </a:tabLst>
            </a:pPr>
            <a:r>
              <a:rPr b="0" lang="ru-RU" sz="1800" spc="-1" strike="noStrike">
                <a:solidFill>
                  <a:srgbClr val="404040"/>
                </a:solidFill>
                <a:latin typeface="Century Gothic"/>
                <a:ea typeface="Century Gothic"/>
              </a:rPr>
              <a:t>Уделяя как можно больше времени своему ребёнку, вы не только помогаете ему расти и развиваться, но и делаете его более счастливым!</a:t>
            </a:r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901"/>
              </a:spcBef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35" name="Straight Connector 15"/>
          <p:cNvSpPr/>
          <p:nvPr/>
        </p:nvSpPr>
        <p:spPr>
          <a:xfrm>
            <a:off x="7205400" y="2057400"/>
            <a:ext cx="360" cy="2743200"/>
          </a:xfrm>
          <a:prstGeom prst="line">
            <a:avLst/>
          </a:prstGeom>
          <a:ln w="15875">
            <a:solidFill>
              <a:srgbClr val="000000">
                <a:lumMod val="75000"/>
                <a:lumOff val="25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125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45</TotalTime>
  <Application>LibreOffice/7.2.0.4$Windows_X86_64 LibreOffice_project/9a9c6381e3f7a62afc1329bd359cc48accb6435b</Application>
  <AppVersion>15.0000</AppVersion>
  <Words>111</Words>
  <Paragraphs>38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2014-09-12T02:12:20Z</dcterms:created>
  <dc:creator/>
  <dc:description/>
  <dc:language>ru-RU</dc:language>
  <cp:lastModifiedBy>Светлана</cp:lastModifiedBy>
  <dcterms:modified xsi:type="dcterms:W3CDTF">2020-03-03T07:14:48Z</dcterms:modified>
  <cp:revision>348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Произвольный</vt:lpwstr>
  </property>
  <property fmtid="{D5CDD505-2E9C-101B-9397-08002B2CF9AE}" pid="3" name="Slides">
    <vt:i4>9</vt:i4>
  </property>
</Properties>
</file>