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90" r:id="rId14"/>
    <p:sldId id="292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5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8000"/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F5343-1940-4742-B098-3B07D86FD43B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A45E4-A911-4B2A-A86A-6D3ABBC1E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45E4-A911-4B2A-A86A-6D3ABBC1EBB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32F07-1A1F-4164-B7B3-3CF5AE308F05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2E4F7-77A0-4EF4-942F-90E1C1B277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honoteka.org/uploads/posts/2021-05/1620064228_24-phonoteka_org-p-fon-pazli-27.jpg"/>
          <p:cNvPicPr/>
          <p:nvPr/>
        </p:nvPicPr>
        <p:blipFill>
          <a:blip r:embed="rId2" cstate="print"/>
          <a:srcRect l="25000"/>
          <a:stretch>
            <a:fillRect/>
          </a:stretch>
        </p:blipFill>
        <p:spPr bwMode="auto">
          <a:xfrm rot="5400000">
            <a:off x="1035829" y="-1250173"/>
            <a:ext cx="707234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МБДОУ ЦРР - «ДЕТСКИЙ САД  №  16  «КОРАБЛИК»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4286256"/>
            <a:ext cx="8072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Наноэкскурсия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как средство познавательного развития детей старшего дошкольного возраста»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http://ae01.alicdn.com/kf/H8ebbd1e25b3b461aba4871fb55c9fb12b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429388" y="2214554"/>
            <a:ext cx="1271589" cy="110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s://www.freegreatpicture.com/files/photo109/54284-puzzle-piece-with-arrow.jpg"/>
          <p:cNvPicPr/>
          <p:nvPr/>
        </p:nvPicPr>
        <p:blipFill>
          <a:blip r:embed="rId2" cstate="print">
            <a:lum bright="10000" contrast="-10000"/>
          </a:blip>
          <a:srcRect r="30251"/>
          <a:stretch>
            <a:fillRect/>
          </a:stretch>
        </p:blipFill>
        <p:spPr bwMode="auto">
          <a:xfrm>
            <a:off x="6143636" y="0"/>
            <a:ext cx="300036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развивать познавательную активность детей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осваивать средства и способы познания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развивать  познавательную мотивацию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расширить представления детей об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окружающем мире (развитие кругозора)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расширять словарный запас и связную речь;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стимулировать умственные функции (анализ, синтез обобщение, классификация, установление причинно-следственных связей);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совершенствование познавательных процессов дошкольников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развивать сенсорное восприятие объектов  окружающего мира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мотивировать детей на созидательную, творческую деятельность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развивать умение самостоятельно организовывать свою индивидуальную познавательную деятельность и совместно с другими детьми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 воспитывать бережное отношение к живым объектам (включая себя) на основе принципов биоэтики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214290"/>
            <a:ext cx="19288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omic Sans MS" pitchFamily="66" charset="0"/>
              </a:rPr>
              <a:t>ЗАДАЧИ</a:t>
            </a:r>
            <a:endParaRPr lang="ru-RU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thumbs.dreamstime.com/b/%D0%BA%D1%83%D0%B1-%D0%B3%D0%BE-%D0%BE%D0%B2%D0%BE-%D0%BE%D0%BC%D0%BA%D0%B8-3539676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2188" t="15937" r="17499" b="19375"/>
          <a:stretch>
            <a:fillRect/>
          </a:stretch>
        </p:blipFill>
        <p:spPr bwMode="auto">
          <a:xfrm>
            <a:off x="142844" y="214290"/>
            <a:ext cx="7064228" cy="66437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1259453">
            <a:off x="943931" y="2199350"/>
            <a:ext cx="5643602" cy="34778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муха с потолка не падает?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крапива жжётся?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куртка не промокает?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нельзя сосать сосульки?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волосы у всех разного цвета?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от одуванчика нос становится жёлтым?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комары кусаются?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трава зелёная?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-Зачем пауку паутинка?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-Откуда берётся пыль?</a:t>
            </a:r>
          </a:p>
          <a:p>
            <a:pPr lvl="0"/>
            <a:r>
              <a:rPr lang="ru-RU" sz="2000" b="1" dirty="0" smtClean="0">
                <a:solidFill>
                  <a:srgbClr val="008000"/>
                </a:solidFill>
              </a:rPr>
              <a:t>-Почему цветы разноцветные?</a:t>
            </a:r>
          </a:p>
        </p:txBody>
      </p:sp>
      <p:pic>
        <p:nvPicPr>
          <p:cNvPr id="6" name="Рисунок 5" descr="https://a.d-cd.net/a986d9es-960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643702" y="4500570"/>
            <a:ext cx="250029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Светлана\Desktop\16-Michigan-Potash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87" b="5714"/>
          <a:stretch>
            <a:fillRect/>
          </a:stretch>
        </p:blipFill>
        <p:spPr bwMode="auto">
          <a:xfrm>
            <a:off x="2214546" y="0"/>
            <a:ext cx="3143272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Светлана\Desktop\лаборатория осьминожки\IMG_0095.JPG"/>
          <p:cNvPicPr/>
          <p:nvPr/>
        </p:nvPicPr>
        <p:blipFill>
          <a:blip r:embed="rId2" cstate="print">
            <a:lum contrast="30000"/>
          </a:blip>
          <a:srcRect l="16859"/>
          <a:stretch>
            <a:fillRect/>
          </a:stretch>
        </p:blipFill>
        <p:spPr bwMode="auto">
          <a:xfrm rot="16200000">
            <a:off x="5686422" y="3386148"/>
            <a:ext cx="3429024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:\ФОТО ДЕТИ\РППС 2020\смотр познавательных центров 2020\IMG_20201125_140912.jpg"/>
          <p:cNvPicPr/>
          <p:nvPr/>
        </p:nvPicPr>
        <p:blipFill>
          <a:blip r:embed="rId3" cstate="print"/>
          <a:srcRect t="6197"/>
          <a:stretch>
            <a:fillRect/>
          </a:stretch>
        </p:blipFill>
        <p:spPr bwMode="auto">
          <a:xfrm>
            <a:off x="214282" y="214290"/>
            <a:ext cx="407196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Светлана\Desktop\КОНКУРС\маркеры\20211103_094114.jpg"/>
          <p:cNvPicPr/>
          <p:nvPr/>
        </p:nvPicPr>
        <p:blipFill>
          <a:blip r:embed="rId4" cstate="print">
            <a:lum contrast="10000"/>
          </a:blip>
          <a:srcRect l="3881"/>
          <a:stretch>
            <a:fillRect/>
          </a:stretch>
        </p:blipFill>
        <p:spPr bwMode="auto">
          <a:xfrm rot="5400000">
            <a:off x="2874166" y="2269314"/>
            <a:ext cx="3467107" cy="264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https://static.tildacdn.com/tild3165-6131-4761-b730-396331376139/1254px-Wiki_puzzle_p.png"/>
          <p:cNvPicPr/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0"/>
            <a:ext cx="292895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ae01.alicdn.com/kf/H2d9d056d532143d0a018c215555b3318S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786578" y="642918"/>
            <a:ext cx="121444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143108" y="5572140"/>
            <a:ext cx="3929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Обновление содержания </a:t>
            </a:r>
          </a:p>
          <a:p>
            <a:pPr algn="ctr"/>
            <a:r>
              <a:rPr lang="ru-RU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лаборатории в соответствии </a:t>
            </a:r>
          </a:p>
          <a:p>
            <a:pPr algn="ctr"/>
            <a:r>
              <a:rPr lang="ru-RU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 возрастом воспитанников</a:t>
            </a:r>
            <a:endParaRPr lang="ru-RU" sz="2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" name="Рисунок 19" descr="C:\Users\Светлана\Desktop\Новая папка\IMG_20211112_132834.jpg"/>
          <p:cNvPicPr/>
          <p:nvPr/>
        </p:nvPicPr>
        <p:blipFill>
          <a:blip r:embed="rId7" cstate="print"/>
          <a:srcRect l="11268" r="8958"/>
          <a:stretch>
            <a:fillRect/>
          </a:stretch>
        </p:blipFill>
        <p:spPr bwMode="auto">
          <a:xfrm>
            <a:off x="428596" y="3571876"/>
            <a:ext cx="197167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phonoteka.org/uploads/posts/2021-05/1621754858_16-phonoteka_org-p-fon-dlya-prezentatsii-golovolomki-18.jpg"/>
          <p:cNvPicPr/>
          <p:nvPr/>
        </p:nvPicPr>
        <p:blipFill>
          <a:blip r:embed="rId2" cstate="print">
            <a:lum bright="10000"/>
          </a:blip>
          <a:srcRect l="10937" t="17708" r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ветлана\Desktop\лаборатория осьминожки\IMG_0099.JPG"/>
          <p:cNvPicPr/>
          <p:nvPr/>
        </p:nvPicPr>
        <p:blipFill>
          <a:blip r:embed="rId3" cstate="print"/>
          <a:srcRect l="4329" t="21795" r="11652"/>
          <a:stretch>
            <a:fillRect/>
          </a:stretch>
        </p:blipFill>
        <p:spPr bwMode="auto">
          <a:xfrm>
            <a:off x="5000628" y="214290"/>
            <a:ext cx="307183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ФОТО ДЕТИ\РППС 2020\смотр познавательных центров 2020\IMG_20201125_1400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928934"/>
            <a:ext cx="5024466" cy="3643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:\ФОТО ДЕТИ\РППС 2020\смотр познавательных центров 2020\IMG_20201125_140105.jpg"/>
          <p:cNvPicPr/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5720" y="1857364"/>
            <a:ext cx="3857652" cy="3002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Светлана\Desktop\лаборатория осьминожки\IMG_009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000108"/>
            <a:ext cx="3429024" cy="2681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s://ae01.alicdn.com/kf/H2d9d056d532143d0a018c215555b3318S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643702" y="4714884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phonoteka.org/uploads/posts/2021-05/1621754858_16-phonoteka_org-p-fon-dlya-prezentatsii-golovolomki-18.jpg"/>
          <p:cNvPicPr/>
          <p:nvPr/>
        </p:nvPicPr>
        <p:blipFill>
          <a:blip r:embed="rId2" cstate="print">
            <a:lum bright="10000"/>
          </a:blip>
          <a:srcRect l="10937" t="17708" r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D:\ФОТО ДЕТИ\РППС 2020\смотр познавательных центров 2020\IMG_20201125_135747.jpg"/>
          <p:cNvPicPr/>
          <p:nvPr/>
        </p:nvPicPr>
        <p:blipFill>
          <a:blip r:embed="rId3" cstate="print"/>
          <a:srcRect l="12507" t="8333" r="20149" b="26923"/>
          <a:stretch>
            <a:fillRect/>
          </a:stretch>
        </p:blipFill>
        <p:spPr bwMode="auto">
          <a:xfrm>
            <a:off x="3000364" y="3971925"/>
            <a:ext cx="4000528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Светлана\Desktop\Новая папка\IMG_20211112_133012.jpg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14282" y="285728"/>
            <a:ext cx="342902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Светлана\Desktop\Новая папка\IMG_20211112_1328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14290"/>
            <a:ext cx="3637690" cy="264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Светлана\Desktop\Новая папка\IMG_20211112_132859.jpg"/>
          <p:cNvPicPr/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643702" y="2143116"/>
            <a:ext cx="2305050" cy="3076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28596" y="5072074"/>
            <a:ext cx="2357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Библиотека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«Маленький  учёный»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6578" y="571480"/>
            <a:ext cx="2357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Действующие макеты для игротеки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" name="Рисунок 9" descr="C:\Users\Светлана\Desktop\Наноэкскурсии\IMG_3358.JPG"/>
          <p:cNvPicPr/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 rot="20875308">
            <a:off x="3593694" y="2999504"/>
            <a:ext cx="2946605" cy="2113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D:\ФОТО ДЕТИ\День науки\IMG-20210917-WA0056.jpg"/>
          <p:cNvPicPr/>
          <p:nvPr/>
        </p:nvPicPr>
        <p:blipFill>
          <a:blip r:embed="rId2" cstate="print"/>
          <a:srcRect l="2084" r="12453"/>
          <a:stretch>
            <a:fillRect/>
          </a:stretch>
        </p:blipFill>
        <p:spPr bwMode="auto">
          <a:xfrm>
            <a:off x="4714876" y="214290"/>
            <a:ext cx="4214842" cy="288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Светлана\Desktop\конференция\Screenshot_20211111-111317_Instagra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3748">
            <a:off x="695752" y="207755"/>
            <a:ext cx="2751836" cy="540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ФОТО ДЕТИ\День науки\IMG-20210917-WA0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143380"/>
            <a:ext cx="1590675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ФОТО ДЕТИ\День науки\IMG-20210917-WA0024.jpg"/>
          <p:cNvPicPr/>
          <p:nvPr/>
        </p:nvPicPr>
        <p:blipFill>
          <a:blip r:embed="rId5" cstate="print"/>
          <a:srcRect t="27874" b="3622"/>
          <a:stretch>
            <a:fillRect/>
          </a:stretch>
        </p:blipFill>
        <p:spPr bwMode="auto">
          <a:xfrm>
            <a:off x="285720" y="4572008"/>
            <a:ext cx="1643074" cy="203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D:\ФОТО ДЕТИ\День науки\IMG-20210917-WA0012.jpg"/>
          <p:cNvPicPr/>
          <p:nvPr/>
        </p:nvPicPr>
        <p:blipFill>
          <a:blip r:embed="rId6" cstate="print">
            <a:lum bright="10000" contrast="20000"/>
          </a:blip>
          <a:srcRect r="8765"/>
          <a:stretch>
            <a:fillRect/>
          </a:stretch>
        </p:blipFill>
        <p:spPr bwMode="auto">
          <a:xfrm>
            <a:off x="4429124" y="3429000"/>
            <a:ext cx="4500594" cy="319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ФОТО ДЕТИ\День науки\IMG-20210917-WA0063.jpg"/>
          <p:cNvPicPr/>
          <p:nvPr/>
        </p:nvPicPr>
        <p:blipFill>
          <a:blip r:embed="rId7" cstate="print"/>
          <a:srcRect l="5820" r="12698"/>
          <a:stretch>
            <a:fillRect/>
          </a:stretch>
        </p:blipFill>
        <p:spPr bwMode="auto">
          <a:xfrm>
            <a:off x="3286116" y="2000240"/>
            <a:ext cx="191452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static.tildacdn.com/tild3165-6131-4761-b730-396331376139/1254px-Wiki_puzzle_p.png"/>
          <p:cNvPicPr/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277">
            <a:off x="3595760" y="953770"/>
            <a:ext cx="908875" cy="86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786182" y="214290"/>
          <a:ext cx="5167306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7306"/>
              </a:tblGrid>
              <a:tr h="3857652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Познавательные блоки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«Археологические раскопки»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«Живая вода»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«Воздух – невидимка»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«Мир растений»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«Мир животных»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«Особенный мир грибов»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«Что мы едим» 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«Из чего только сделаны мальчики, из чего только сделаны девочки?»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«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Нанотехнологии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https://terralwind.com/wp-content/uploads/2016/10/687474703a2f2f65647562756b752e636f6d2f77702d636f6e74656e742f75706c6f6164732f323031352f30372f61746c616e74617465616d6275696c64696e672e6a7067.jpe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20000"/>
          </a:blip>
          <a:srcRect b="9375"/>
          <a:stretch>
            <a:fillRect/>
          </a:stretch>
        </p:blipFill>
        <p:spPr bwMode="auto">
          <a:xfrm>
            <a:off x="0" y="3071810"/>
            <a:ext cx="557213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https://phonoteka.org/uploads/posts/2021-05/1621754858_16-phonoteka_org-p-fon-dlya-prezentatsii-golovolomki-18.jpg"/>
          <p:cNvPicPr/>
          <p:nvPr/>
        </p:nvPicPr>
        <p:blipFill>
          <a:blip r:embed="rId2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937" t="17708" r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ветлана\Desktop\Наноэкскурсии\IMG_33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28"/>
            <a:ext cx="228601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Светлана\Desktop\Наноэкскурсии\IMG_3340.JPG"/>
          <p:cNvPicPr/>
          <p:nvPr/>
        </p:nvPicPr>
        <p:blipFill>
          <a:blip r:embed="rId4" cstate="print">
            <a:lum contrast="20000"/>
          </a:blip>
          <a:srcRect l="11064"/>
          <a:stretch>
            <a:fillRect/>
          </a:stretch>
        </p:blipFill>
        <p:spPr bwMode="auto">
          <a:xfrm>
            <a:off x="214282" y="3214686"/>
            <a:ext cx="3071834" cy="271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Светлана\Desktop\Наноэкскурсии\IMG_33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786190"/>
            <a:ext cx="2286016" cy="257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D:\МЕТОДИСТ\МБДОУ №16\Биоэтика\Экология-биоэтика\фото центры природы\IMG_33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910133"/>
            <a:ext cx="2428892" cy="194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D:\МЕТОДИСТ\МБДОУ №16\Биоэтика\Экология-биоэтика\фото центры природы\IMG_3339.JPG"/>
          <p:cNvPicPr/>
          <p:nvPr/>
        </p:nvPicPr>
        <p:blipFill>
          <a:blip r:embed="rId7" cstate="print"/>
          <a:srcRect r="25872"/>
          <a:stretch>
            <a:fillRect/>
          </a:stretch>
        </p:blipFill>
        <p:spPr bwMode="auto">
          <a:xfrm rot="578401">
            <a:off x="6357950" y="642918"/>
            <a:ext cx="2500330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https://jasli-sad85.by/wp-content/uploads/2020/06/m5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91316">
            <a:off x="648048" y="1015664"/>
            <a:ext cx="2152650" cy="1524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D:\ФОТО ДЕТИ\апрель 2021\IMG_20210402_09434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78394">
            <a:off x="3694323" y="2205800"/>
            <a:ext cx="2035175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https://i1.wp.com/xn--i1abbnckbmcl9fb.xn--p1ai/%D1%81%D1%82%D0%B0%D1%82%D1%8C%D0%B8/658099/presentation/03.jpg"/>
          <p:cNvPicPr/>
          <p:nvPr/>
        </p:nvPicPr>
        <p:blipFill>
          <a:blip r:embed="rId10" cstate="print"/>
          <a:srcRect l="14270" t="13034" r="4436" b="7265"/>
          <a:stretch>
            <a:fillRect/>
          </a:stretch>
        </p:blipFill>
        <p:spPr bwMode="auto">
          <a:xfrm rot="21056568">
            <a:off x="1740616" y="420756"/>
            <a:ext cx="1825152" cy="138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https://myslide.ru/documents_7/5e980b75072ef49222230361f20d75fc/img9.jpg"/>
          <p:cNvPicPr/>
          <p:nvPr/>
        </p:nvPicPr>
        <p:blipFill>
          <a:blip r:embed="rId11" cstate="print"/>
          <a:srcRect l="7536" t="19444" r="8284" b="11752"/>
          <a:stretch>
            <a:fillRect/>
          </a:stretch>
        </p:blipFill>
        <p:spPr bwMode="auto">
          <a:xfrm>
            <a:off x="214282" y="285729"/>
            <a:ext cx="1714512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285728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1285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 каждой теме цикла «МИКРОМИР» предлагается совместная деятельность с детьми, которая организуется в ходе режимных моментов, а также используется на занятиях специалистов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C:\Users\Светлана\Desktop\Новая папка\1.jpg"/>
          <p:cNvPicPr/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14282" y="4214818"/>
            <a:ext cx="3000396" cy="232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Светлана\Desktop\Новая папка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357430"/>
            <a:ext cx="2714630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I:\DCIM\178_2403\IMG_340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16265" r="9332" b="4526"/>
          <a:stretch>
            <a:fillRect/>
          </a:stretch>
        </p:blipFill>
        <p:spPr bwMode="auto">
          <a:xfrm>
            <a:off x="1428728" y="2285992"/>
            <a:ext cx="2928958" cy="186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Светлана\Desktop\ВИДЕОРОЛИК ОКСАНА\опыт работы\IMG_20190417_1316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85728"/>
            <a:ext cx="242889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D:\ФОТО ДЕТИ\апрель 2021\IMG_20210409_104238.jpg"/>
          <p:cNvPicPr/>
          <p:nvPr/>
        </p:nvPicPr>
        <p:blipFill>
          <a:blip r:embed="rId6" cstate="print">
            <a:lum contrast="10000"/>
          </a:blip>
          <a:srcRect t="13784" b="27318"/>
          <a:stretch>
            <a:fillRect/>
          </a:stretch>
        </p:blipFill>
        <p:spPr bwMode="auto">
          <a:xfrm>
            <a:off x="6357950" y="4714884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Светлана\Desktop\КОНКУРС\Оксана Фото\2012.JPG"/>
          <p:cNvPicPr/>
          <p:nvPr/>
        </p:nvPicPr>
        <p:blipFill>
          <a:blip r:embed="rId7" cstate="print"/>
          <a:srcRect t="12820"/>
          <a:stretch>
            <a:fillRect/>
          </a:stretch>
        </p:blipFill>
        <p:spPr bwMode="auto">
          <a:xfrm flipH="1">
            <a:off x="3428992" y="3786190"/>
            <a:ext cx="2922621" cy="193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https://funforkids.ru/pictures/puzzle/puzzle02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56136">
            <a:off x="3722340" y="6131662"/>
            <a:ext cx="701602" cy="63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funforkids.ru/pictures/puzzle/puzzle02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414100">
            <a:off x="4882946" y="2183808"/>
            <a:ext cx="701602" cy="63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funforkids.ru/pictures/puzzle/puzzle02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361927">
            <a:off x="4395181" y="5794191"/>
            <a:ext cx="701602" cy="63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C:\Users\Светлана\Desktop\Наноэкскурсии\микроскоп\IMG_20211110_110702.jpg"/>
          <p:cNvPicPr/>
          <p:nvPr/>
        </p:nvPicPr>
        <p:blipFill>
          <a:blip r:embed="rId2" cstate="print"/>
          <a:srcRect r="10689"/>
          <a:stretch>
            <a:fillRect/>
          </a:stretch>
        </p:blipFill>
        <p:spPr bwMode="auto">
          <a:xfrm>
            <a:off x="2786050" y="214290"/>
            <a:ext cx="292895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Светлана\Desktop\Наноэкскурсии\микроскоп\IMG_20211110_105053.jpg"/>
          <p:cNvPicPr/>
          <p:nvPr/>
        </p:nvPicPr>
        <p:blipFill>
          <a:blip r:embed="rId3" cstate="print"/>
          <a:srcRect t="9677"/>
          <a:stretch>
            <a:fillRect/>
          </a:stretch>
        </p:blipFill>
        <p:spPr bwMode="auto">
          <a:xfrm>
            <a:off x="214282" y="500042"/>
            <a:ext cx="2214578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Светлана\Desktop\Наноэкскурсии\микроскоп\IMG_20211110_110258.jpg"/>
          <p:cNvPicPr/>
          <p:nvPr/>
        </p:nvPicPr>
        <p:blipFill>
          <a:blip r:embed="rId4" cstate="print"/>
          <a:srcRect t="10817" r="5077"/>
          <a:stretch>
            <a:fillRect/>
          </a:stretch>
        </p:blipFill>
        <p:spPr bwMode="auto">
          <a:xfrm>
            <a:off x="5786446" y="3429000"/>
            <a:ext cx="2714644" cy="319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Светлана\Desktop\Наноэкскурсии\микроскоп\IMG_20211110_110037.jpg"/>
          <p:cNvPicPr/>
          <p:nvPr/>
        </p:nvPicPr>
        <p:blipFill>
          <a:blip r:embed="rId5" cstate="print"/>
          <a:srcRect t="11538"/>
          <a:stretch>
            <a:fillRect/>
          </a:stretch>
        </p:blipFill>
        <p:spPr bwMode="auto">
          <a:xfrm>
            <a:off x="500034" y="3852856"/>
            <a:ext cx="2762257" cy="300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Светлана\Desktop\Наноэкскурсии\микроскоп\IMG_20211110_104941.jpg"/>
          <p:cNvPicPr/>
          <p:nvPr/>
        </p:nvPicPr>
        <p:blipFill>
          <a:blip r:embed="rId6" cstate="print">
            <a:lum contrast="10000"/>
          </a:blip>
          <a:srcRect t="20192" r="14377" b="38822"/>
          <a:stretch>
            <a:fillRect/>
          </a:stretch>
        </p:blipFill>
        <p:spPr bwMode="auto">
          <a:xfrm>
            <a:off x="5929322" y="1000108"/>
            <a:ext cx="3000396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Светлана\Desktop\Наноэкскурсии\микроскоп\IMG_20211110_1047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357562"/>
            <a:ext cx="1981200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https://static.tildacdn.com/tild3165-6131-4761-b730-396331376139/1254px-Wiki_puzzle_p.png"/>
          <p:cNvPicPr/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06344">
            <a:off x="2440873" y="3182460"/>
            <a:ext cx="771237" cy="68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static.tildacdn.com/tild3165-6131-4761-b730-396331376139/1254px-Wiki_puzzle_p.png"/>
          <p:cNvPicPr/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81704">
            <a:off x="4217870" y="6052535"/>
            <a:ext cx="849587" cy="68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www.bva-bdrc.com/wp-content/uploads/2019/06/Jigsaw-puzzle-NXPowerLite-Copy.jpg"/>
          <p:cNvPicPr/>
          <p:nvPr/>
        </p:nvPicPr>
        <p:blipFill>
          <a:blip r:embed="rId2" cstate="print">
            <a:lum/>
          </a:blip>
          <a:srcRect l="16406" r="140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29058" y="642918"/>
            <a:ext cx="45005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Наноэкскурсия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как средство познавательного развития детей старшего дошкольного возраста»</a:t>
            </a:r>
            <a:endParaRPr lang="ru-RU" sz="2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https://novorossportal.ru/wp-content/uploads/2020/10/konferenciy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4000504"/>
            <a:ext cx="4643438" cy="308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pb.inoxpoint.ru/site/userfiles/news/ar-180929980.jpg"/>
          <p:cNvPicPr/>
          <p:nvPr/>
        </p:nvPicPr>
        <p:blipFill>
          <a:blip r:embed="rId2" cstate="print">
            <a:lum bright="30000"/>
          </a:blip>
          <a:srcRect r="25000"/>
          <a:stretch>
            <a:fillRect/>
          </a:stretch>
        </p:blipFill>
        <p:spPr bwMode="auto">
          <a:xfrm>
            <a:off x="3071802" y="0"/>
            <a:ext cx="60721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ый треугольник 4"/>
          <p:cNvSpPr/>
          <p:nvPr/>
        </p:nvSpPr>
        <p:spPr>
          <a:xfrm rot="5400000">
            <a:off x="2393149" y="107149"/>
            <a:ext cx="6858000" cy="664370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737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0"/>
              </a:tblGrid>
              <a:tr h="6858000">
                <a:tc>
                  <a:txBody>
                    <a:bodyPr/>
                    <a:lstStyle/>
                    <a:p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</a:rPr>
                        <a:t>Результативность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="0" kern="1200" dirty="0" smtClean="0"/>
                        <a:t>  активизировались познавательные  и</a:t>
                      </a:r>
                      <a:r>
                        <a:rPr lang="ru-RU" sz="2400" b="0" kern="1200" baseline="0" dirty="0" smtClean="0"/>
                        <a:t> </a:t>
                      </a:r>
                      <a:r>
                        <a:rPr lang="ru-RU" sz="2400" b="0" kern="1200" dirty="0" smtClean="0"/>
                        <a:t>мыслительные</a:t>
                      </a:r>
                      <a:r>
                        <a:rPr lang="ru-RU" sz="2400" b="0" kern="1200" baseline="0" dirty="0" smtClean="0"/>
                        <a:t> </a:t>
                      </a:r>
                      <a:r>
                        <a:rPr lang="ru-RU" sz="2400" b="0" kern="1200" dirty="0" smtClean="0"/>
                        <a:t>процессы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="0" kern="1200" baseline="0" dirty="0" smtClean="0"/>
                        <a:t>  </a:t>
                      </a:r>
                      <a:r>
                        <a:rPr lang="ru-RU" sz="2400" b="0" kern="1200" dirty="0" smtClean="0"/>
                        <a:t>происходит формирование системы элементарных знаний и отношений к  окружающему миру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0" kern="1200" dirty="0" smtClean="0"/>
                        <a:t>  устанавливаются доступные по возрасту причинно-</a:t>
                      </a:r>
                    </a:p>
                    <a:p>
                      <a:r>
                        <a:rPr lang="ru-RU" sz="2400" b="0" kern="1200" dirty="0" smtClean="0"/>
                        <a:t>следственные связи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0" kern="1200" dirty="0" smtClean="0"/>
                        <a:t>  воспитывается бережное отношение к живым объектам</a:t>
                      </a:r>
                      <a:r>
                        <a:rPr lang="ru-RU" sz="2400" b="0" kern="1200" baseline="0" dirty="0" smtClean="0"/>
                        <a:t>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="0" kern="1200" dirty="0" smtClean="0"/>
                        <a:t>  возросла познавательная мотивация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="0" kern="1200" dirty="0" smtClean="0"/>
                        <a:t>  появились новые способы познания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="0" kern="1200" dirty="0" smtClean="0"/>
                        <a:t>  обогатилось сенсорное восприятие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="0" kern="1200" dirty="0" smtClean="0"/>
                        <a:t>  увеличивается степень произвольности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400" b="0" kern="1200" dirty="0" smtClean="0"/>
                        <a:t>внимания старших дошкольников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baseline="0" dirty="0" smtClean="0"/>
                        <a:t>  </a:t>
                      </a:r>
                      <a:r>
                        <a:rPr lang="ru-RU" sz="2400" b="0" kern="1200" dirty="0" smtClean="0"/>
                        <a:t>возросла творческая</a:t>
                      </a:r>
                      <a:r>
                        <a:rPr lang="ru-RU" sz="2400" b="0" kern="1200" baseline="0" dirty="0" smtClean="0"/>
                        <a:t> </a:t>
                      </a:r>
                      <a:r>
                        <a:rPr lang="ru-RU" sz="2400" b="0" kern="1200" dirty="0" smtClean="0"/>
                        <a:t>деятельность </a:t>
                      </a:r>
                    </a:p>
                    <a:p>
                      <a:r>
                        <a:rPr lang="ru-RU" sz="2400" b="0" kern="1200" baseline="0" dirty="0" smtClean="0"/>
                        <a:t>  </a:t>
                      </a:r>
                      <a:r>
                        <a:rPr lang="ru-RU" sz="2400" b="0" kern="1200" dirty="0" smtClean="0"/>
                        <a:t>расширился словарный запас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/>
                        <a:t>  повышается активность участия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/>
                        <a:t>в познавательных 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/>
                        <a:t>интеллектуальных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/>
                        <a:t>конкурсах</a:t>
                      </a:r>
                    </a:p>
                    <a:p>
                      <a:endParaRPr lang="ru-RU" sz="2400" b="0" kern="1200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71480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428868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786058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3929066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500438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143248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714488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00108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5357826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000636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4643446"/>
            <a:ext cx="142876" cy="1428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phonoteka.org/uploads/posts/2021-05/1621754858_16-phonoteka_org-p-fon-dlya-prezentatsii-golovolomki-18.jpg"/>
          <p:cNvPicPr/>
          <p:nvPr/>
        </p:nvPicPr>
        <p:blipFill>
          <a:blip r:embed="rId2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937" t="17708" r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I:\DCIM\178_2403\IMG_350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b="16977"/>
          <a:stretch>
            <a:fillRect/>
          </a:stretch>
        </p:blipFill>
        <p:spPr bwMode="auto">
          <a:xfrm>
            <a:off x="214282" y="4357694"/>
            <a:ext cx="3630348" cy="2260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I:\DCIM\178_2403\IMG_3420.JPG"/>
          <p:cNvPicPr>
            <a:picLocks noChangeAspect="1" noChangeArrowheads="1"/>
          </p:cNvPicPr>
          <p:nvPr/>
        </p:nvPicPr>
        <p:blipFill>
          <a:blip r:embed="rId4" cstate="print"/>
          <a:srcRect t="20514"/>
          <a:stretch>
            <a:fillRect/>
          </a:stretch>
        </p:blipFill>
        <p:spPr bwMode="auto">
          <a:xfrm>
            <a:off x="2857488" y="2643182"/>
            <a:ext cx="3714789" cy="2214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Светлана\Desktop\Наноэкскурсии\IMG_33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8"/>
            <a:ext cx="321471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Светлана\Desktop\Наноэкскурсии\IMG_33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143380"/>
            <a:ext cx="3214678" cy="257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D:\МЕТОДИСТ\МБДОУ №16\Биоэтика\Экология-биоэтика\фото центры природы\IMG_3363.JPG"/>
          <p:cNvPicPr/>
          <p:nvPr/>
        </p:nvPicPr>
        <p:blipFill>
          <a:blip r:embed="rId7" cstate="print"/>
          <a:srcRect l="16141" t="20958" r="13425" b="8140"/>
          <a:stretch>
            <a:fillRect/>
          </a:stretch>
        </p:blipFill>
        <p:spPr bwMode="auto">
          <a:xfrm rot="20469227">
            <a:off x="4169499" y="613361"/>
            <a:ext cx="2264458" cy="1421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:\МЕТОДИСТ\МБДОУ №16\Биоэтика\Экология-биоэтика\фото центры природы\IMG_3357.JPG"/>
          <p:cNvPicPr/>
          <p:nvPr/>
        </p:nvPicPr>
        <p:blipFill>
          <a:blip r:embed="rId8" cstate="print"/>
          <a:srcRect t="1923" r="34173" b="8288"/>
          <a:stretch>
            <a:fillRect/>
          </a:stretch>
        </p:blipFill>
        <p:spPr bwMode="auto">
          <a:xfrm rot="304546">
            <a:off x="6572264" y="214290"/>
            <a:ext cx="231460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ak.picdn.net/shutterstock/videos/1023185665/thumb/1.jpg"/>
          <p:cNvPicPr/>
          <p:nvPr/>
        </p:nvPicPr>
        <p:blipFill>
          <a:blip r:embed="rId2" cstate="print">
            <a:lum bright="-40000"/>
          </a:blip>
          <a:srcRect r="203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0"/>
            <a:ext cx="892971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200" b="1" dirty="0" smtClean="0">
              <a:solidFill>
                <a:schemeClr val="bg1"/>
              </a:solidFill>
            </a:endParaRPr>
          </a:p>
          <a:p>
            <a:pPr algn="r"/>
            <a:r>
              <a:rPr lang="ru-RU" sz="22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Мастер - классы</a:t>
            </a:r>
          </a:p>
          <a:p>
            <a:pPr algn="r"/>
            <a:r>
              <a:rPr lang="ru-RU" sz="2200" dirty="0" smtClean="0">
                <a:solidFill>
                  <a:schemeClr val="bg1"/>
                </a:solidFill>
              </a:rPr>
              <a:t>«Маленькие сокровища»</a:t>
            </a:r>
          </a:p>
          <a:p>
            <a:pPr algn="r"/>
            <a:r>
              <a:rPr lang="ru-RU" sz="2200" dirty="0" smtClean="0">
                <a:solidFill>
                  <a:schemeClr val="bg1"/>
                </a:solidFill>
              </a:rPr>
              <a:t>«Домашняя лаборатория»</a:t>
            </a:r>
          </a:p>
          <a:p>
            <a:pPr algn="r"/>
            <a:r>
              <a:rPr lang="ru-RU" sz="2200" dirty="0" smtClean="0">
                <a:solidFill>
                  <a:schemeClr val="bg1"/>
                </a:solidFill>
              </a:rPr>
              <a:t>«Современная энциклопедия для детей»</a:t>
            </a:r>
          </a:p>
          <a:p>
            <a:pPr algn="r"/>
            <a:r>
              <a:rPr lang="ru-RU" sz="2200" dirty="0" smtClean="0">
                <a:solidFill>
                  <a:schemeClr val="bg1"/>
                </a:solidFill>
              </a:rPr>
              <a:t>«Как поддержать интерес ребёнка к исследованиям» </a:t>
            </a:r>
            <a:endParaRPr lang="ru-RU" sz="2200" b="1" dirty="0" smtClean="0">
              <a:solidFill>
                <a:schemeClr val="bg1"/>
              </a:solidFill>
            </a:endParaRPr>
          </a:p>
          <a:p>
            <a:r>
              <a:rPr lang="ru-RU" sz="22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Буклеты</a:t>
            </a:r>
            <a:r>
              <a:rPr lang="ru-RU" sz="22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«Отдыхаем с пользой»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«От экскурсии в природу до нано экскурсии»</a:t>
            </a:r>
          </a:p>
          <a:p>
            <a:r>
              <a:rPr lang="ru-RU" sz="22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Семейные </a:t>
            </a:r>
            <a:r>
              <a:rPr lang="ru-RU" sz="2200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квесты</a:t>
            </a:r>
            <a:endParaRPr lang="ru-RU" sz="2200" b="1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«В поисках затерянной ракушки»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«Где скрываются микробы»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«Таинственный мир кухни»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«Детективные расследования»</a:t>
            </a:r>
          </a:p>
          <a:p>
            <a:r>
              <a:rPr lang="ru-RU" sz="2200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Инфографики</a:t>
            </a:r>
            <a:endParaRPr lang="ru-RU" sz="2200" b="1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«Знакомим с микромиром»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«Развиваем играя»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«Чудо в пробирке» 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«</a:t>
            </a:r>
            <a:r>
              <a:rPr lang="ru-RU" sz="2200" dirty="0" err="1" smtClean="0">
                <a:solidFill>
                  <a:schemeClr val="bg1"/>
                </a:solidFill>
              </a:rPr>
              <a:t>ИКТ-детям</a:t>
            </a:r>
            <a:r>
              <a:rPr lang="ru-RU" sz="2200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sz="22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Родительские собрания 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3" name="Picture 2" descr="http://ptk-mpt.minsk.edu.by/be/sm.aspx?guid=31753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00035" y="179686"/>
            <a:ext cx="2357454" cy="1749139"/>
          </a:xfrm>
          <a:prstGeom prst="rect">
            <a:avLst/>
          </a:prstGeom>
          <a:noFill/>
        </p:spPr>
      </p:pic>
      <p:pic>
        <p:nvPicPr>
          <p:cNvPr id="5" name="Рисунок 4" descr="D:\ФОТО ДЕТИ\родительское собрание  Ира 2020\IMG_20200228_175607.jpg"/>
          <p:cNvPicPr/>
          <p:nvPr/>
        </p:nvPicPr>
        <p:blipFill>
          <a:blip r:embed="rId4" cstate="print">
            <a:lum contrast="10000"/>
          </a:blip>
          <a:srcRect t="7906"/>
          <a:stretch>
            <a:fillRect/>
          </a:stretch>
        </p:blipFill>
        <p:spPr bwMode="auto">
          <a:xfrm>
            <a:off x="4643438" y="3571876"/>
            <a:ext cx="421484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D:\ФОТО ДЕТИ\РППС 2020\смотр познавательных центров 2020\IMG_20201125_142002.jpg"/>
          <p:cNvPicPr/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214942" y="3714752"/>
            <a:ext cx="3643338" cy="273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:\DCIM\178_2403\IMG_350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13820" r="9312"/>
          <a:stretch>
            <a:fillRect/>
          </a:stretch>
        </p:blipFill>
        <p:spPr bwMode="auto">
          <a:xfrm>
            <a:off x="285720" y="214290"/>
            <a:ext cx="4098521" cy="292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I:\DCIM\178_2403\IMG_3472.JPG"/>
          <p:cNvPicPr>
            <a:picLocks noChangeAspect="1" noChangeArrowheads="1"/>
          </p:cNvPicPr>
          <p:nvPr/>
        </p:nvPicPr>
        <p:blipFill>
          <a:blip r:embed="rId4" cstate="print"/>
          <a:srcRect t="42715" r="32787"/>
          <a:stretch>
            <a:fillRect/>
          </a:stretch>
        </p:blipFill>
        <p:spPr bwMode="auto">
          <a:xfrm>
            <a:off x="285720" y="3786190"/>
            <a:ext cx="4304785" cy="278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Светлана\Desktop\ВИДЕОРОЛИК ОКСАНА\опыт работы\IMG_1147.JPG"/>
          <p:cNvPicPr/>
          <p:nvPr/>
        </p:nvPicPr>
        <p:blipFill>
          <a:blip r:embed="rId5" cstate="print">
            <a:lum contrast="10000"/>
          </a:blip>
          <a:srcRect t="27350"/>
          <a:stretch>
            <a:fillRect/>
          </a:stretch>
        </p:blipFill>
        <p:spPr bwMode="auto">
          <a:xfrm>
            <a:off x="4929190" y="357166"/>
            <a:ext cx="392909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static.tildacdn.com/tild3165-6131-4761-b730-396331376139/1254px-Wiki_puzzle_p.png"/>
          <p:cNvPicPr/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2428868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786182" y="2928934"/>
            <a:ext cx="20925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Трансляция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опыта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214290"/>
          <a:ext cx="650085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0858"/>
              </a:tblGrid>
              <a:tr h="1285884">
                <a:tc>
                  <a:txBody>
                    <a:bodyPr/>
                    <a:lstStyle/>
                    <a:p>
                      <a:r>
                        <a:rPr lang="ru-RU" sz="20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Публикация статьи по обобщению опыта  детского сада в сборнике материалов Всероссийской научно-практической конференции с международным участием «Современные ориентиры и проблемы дошкольного и начального образования» </a:t>
                      </a:r>
                      <a:r>
                        <a:rPr lang="ru-RU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Липецк 2020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C:\Users\Светлана\Desktop\Наноэкскурсии\микроскоп\IMG_20211109_124535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85720" y="2000240"/>
            <a:ext cx="3214710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Светлана\Desktop\Биоэтика в детском сад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14760">
            <a:off x="4872861" y="4489739"/>
            <a:ext cx="2357422" cy="176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C:\Users\Светлана\Desktop\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3262">
            <a:off x="6572264" y="4929198"/>
            <a:ext cx="2285984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929454" y="642918"/>
          <a:ext cx="2000264" cy="2830667"/>
        </p:xfrm>
        <a:graphic>
          <a:graphicData uri="http://schemas.openxmlformats.org/presentationml/2006/ole">
            <p:oleObj spid="_x0000_s3074" name="Acrobat Document" r:id="rId6" imgW="5668166" imgH="8019048" progId="AcroExch.Document.DC">
              <p:embed/>
            </p:oleObj>
          </a:graphicData>
        </a:graphic>
      </p:graphicFrame>
      <p:pic>
        <p:nvPicPr>
          <p:cNvPr id="10" name="Рисунок 9" descr="https://cf2.ppt-online.org/files2/slide/n/nMTu8RI4CWE6Hec05Dos9qhrx1K2BdVQ3bv7Fi/slide-12.jpg"/>
          <p:cNvPicPr/>
          <p:nvPr/>
        </p:nvPicPr>
        <p:blipFill>
          <a:blip r:embed="rId7" cstate="print">
            <a:lum contrast="10000"/>
          </a:blip>
          <a:srcRect l="23089" t="39186" r="17424" b="19272"/>
          <a:stretch>
            <a:fillRect/>
          </a:stretch>
        </p:blipFill>
        <p:spPr bwMode="auto">
          <a:xfrm>
            <a:off x="5857884" y="2214554"/>
            <a:ext cx="2857488" cy="16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Светлана\Desktop\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3000372"/>
            <a:ext cx="2500298" cy="181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Светлана\Desktop\КОНКУРС\D2SN5jtX0AMtmRf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2571744"/>
            <a:ext cx="271464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714744" y="2643182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Наш дружный коллектив</a:t>
            </a:r>
            <a:endParaRPr lang="ru-RU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20486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Наноэкскурсия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как средство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познавательного развития детей старшего дошкольного возраста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548680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МБДОУ ЦРР - «ДЕТСКИЙ САД №16 «КОРАБЛИК»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1317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ВОСПИТАТЕЛЬ НОВИКОВА ОКСАНА МАКСИМОВНА,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УЧАСТНИК МУНИЦИПАЛЬНОГО ЭТАПА КОНКУРСА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«ВОСПИТАТЕЛЬ ГОДА АЛТАЯ 2022»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https://phonoteka.org/uploads/posts/2021-05/1620064228_24-phonoteka_org-p-fon-pazli-27.jpg"/>
          <p:cNvPicPr>
            <a:picLocks noChangeAspect="1" noChangeArrowheads="1"/>
          </p:cNvPicPr>
          <p:nvPr/>
        </p:nvPicPr>
        <p:blipFill>
          <a:blip r:embed="rId3" cstate="print"/>
          <a:srcRect l="41174" t="5924" b="10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57422" y="1714488"/>
            <a:ext cx="62865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Время собирать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пазлы</a:t>
            </a:r>
            <a:r>
              <a:rPr lang="ru-RU" sz="32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…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sz="2400" b="1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Незаметно для себя, в течении жизни, 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мы собираем картину будущего успеха. 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Из чего складывается портрет педагога? 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Из счастливых улыбок воспитанников и их маленьких побед. 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Из достижений и препятствий. 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Из частиц опыта, который воспитатель собирает на своём профессиональном пути. 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285728"/>
          <a:ext cx="8429684" cy="5317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684"/>
              </a:tblGrid>
              <a:tr h="5317512">
                <a:tc>
                  <a:txBody>
                    <a:bodyPr/>
                    <a:lstStyle/>
                    <a:p>
                      <a:r>
                        <a:rPr lang="ru-RU" sz="20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Целевые ориентиры на этапе завершения дошкольного образования предполагают, что ребенок проявляет любознательность, задает вопросы взрослым и сверстникам, интересуется причинно-следственными связями, пытается самостоятельно придумывать объяснения явлениям природы и поступкам людей; склонен наблюдать, экспериментировать. Обладает начальными знаниями о себе, о природном и социальном мире, в котором он живет; знаком с произведениями детской литературы, обладает элементарными представлениями из области живой природы, естествознания, математики, истории и т.п.; ребенок способен к принятию собственных решений, опираясь на свои знания и умения в </a:t>
                      </a:r>
                      <a:r>
                        <a:rPr lang="ru-RU" sz="2000" b="1" i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различныхвидах</a:t>
                      </a:r>
                      <a:r>
                        <a:rPr lang="ru-RU" sz="20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деятельности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(ФГОС ДО).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s://static.tildacdn.com/tild3165-6131-4761-b730-396331376139/1254px-Wiki_puzzle_p.png"/>
          <p:cNvPicPr/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3643314"/>
            <a:ext cx="3857652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eaandthepodchiropractic.com/wp-content/uploads/2016/08/brain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714752"/>
            <a:ext cx="2286016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20975760">
            <a:off x="2887014" y="4938314"/>
            <a:ext cx="313743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Познавательное</a:t>
            </a:r>
          </a:p>
          <a:p>
            <a:pPr algn="ctr"/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развитие</a:t>
            </a:r>
            <a:endParaRPr lang="ru-RU" sz="28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honoteka.org/uploads/posts/2021-05/1621754858_16-phonoteka_org-p-fon-dlya-prezentatsii-golovolomki-18.jpg"/>
          <p:cNvPicPr/>
          <p:nvPr/>
        </p:nvPicPr>
        <p:blipFill>
          <a:blip r:embed="rId2" cstate="print"/>
          <a:srcRect l="10937" t="17708" r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s://sun1-85.userapi.com/impf/c851428/v851428848/329e3/7dj4XTeM6rA.jpg?size=400x0&amp;quality=96&amp;crop=1,29,297,297&amp;sign=a7dc098d7f47063d15591f9467de4d60&amp;c_uniq_tag=0NqX2VpLwjmZFiCM9k_msR7bjBjMMcH417U7bUU4-o8&amp;ava=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178595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s://fb.ru/misc/i/gallery/98689/2644738.jpg"/>
          <p:cNvPicPr/>
          <p:nvPr/>
        </p:nvPicPr>
        <p:blipFill>
          <a:blip r:embed="rId4" cstate="print"/>
          <a:srcRect l="30784" t="3683" r="30822" b="8782"/>
          <a:stretch>
            <a:fillRect/>
          </a:stretch>
        </p:blipFill>
        <p:spPr bwMode="auto">
          <a:xfrm>
            <a:off x="4857752" y="214290"/>
            <a:ext cx="157163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upload.wikimedia.org/wikipedia/ru/9/9b/ZaporozhetsA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285992"/>
            <a:ext cx="142876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www.koob.pro/foto/author/53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857736"/>
            <a:ext cx="164307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786058"/>
            <a:ext cx="23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Лев Семёнович 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Выгодский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2071678"/>
            <a:ext cx="2357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Даниил Борисович </a:t>
            </a:r>
            <a:r>
              <a:rPr lang="ru-RU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Эльконин</a:t>
            </a:r>
            <a:endParaRPr lang="ru-RU" sz="24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28794" y="4143380"/>
            <a:ext cx="2928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Александр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Владимирович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Запорожец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0364" y="5657671"/>
            <a:ext cx="214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Майя Ивановна</a:t>
            </a:r>
          </a:p>
          <a:p>
            <a:pPr algn="ctr"/>
            <a:r>
              <a:rPr lang="ru-RU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Лисина</a:t>
            </a:r>
            <a:endParaRPr lang="ru-RU" sz="24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1" name="Рисунок 10" descr="http://letopis.msu.ru/sites/default/files/images/APN%20Poddyakov%20N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2500306"/>
            <a:ext cx="151447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858016" y="4572008"/>
            <a:ext cx="2071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Николай Николаевич</a:t>
            </a:r>
          </a:p>
          <a:p>
            <a:pPr algn="ctr"/>
            <a:r>
              <a:rPr lang="ru-RU" sz="2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Поддъяков</a:t>
            </a:r>
            <a:endParaRPr lang="ru-RU" sz="24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validifi.com/wp-content/uploads/2018/10/shutterstock_1032093178.jpg"/>
          <p:cNvPicPr/>
          <p:nvPr/>
        </p:nvPicPr>
        <p:blipFill>
          <a:blip r:embed="rId2" cstate="print">
            <a:clrChange>
              <a:clrFrom>
                <a:srgbClr val="FAFAF8"/>
              </a:clrFrom>
              <a:clrTo>
                <a:srgbClr val="FAFAF8">
                  <a:alpha val="0"/>
                </a:srgbClr>
              </a:clrTo>
            </a:clrChange>
            <a:lum contrast="10000"/>
          </a:blip>
          <a:srcRect l="48744" b="53365"/>
          <a:stretch>
            <a:fillRect/>
          </a:stretch>
        </p:blipFill>
        <p:spPr bwMode="auto">
          <a:xfrm>
            <a:off x="5500694" y="0"/>
            <a:ext cx="364330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5786" y="1357298"/>
          <a:ext cx="7000924" cy="484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00924"/>
              </a:tblGrid>
              <a:tr h="2571768">
                <a:tc>
                  <a:txBody>
                    <a:bodyPr/>
                    <a:lstStyle/>
                    <a:p>
                      <a:r>
                        <a:rPr lang="ru-RU" sz="2400" b="1" kern="1200" dirty="0" smtClean="0"/>
                        <a:t>Самоанализ деятельности с детьми </a:t>
                      </a:r>
                    </a:p>
                    <a:p>
                      <a:r>
                        <a:rPr lang="ru-RU" sz="2400" b="1" kern="1200" dirty="0" smtClean="0"/>
                        <a:t>в данном направлении</a:t>
                      </a:r>
                    </a:p>
                    <a:p>
                      <a:r>
                        <a:rPr lang="ru-RU" sz="2400" b="1" kern="1200" dirty="0" smtClean="0"/>
                        <a:t>Выделение   имеющихся недостатков с точки, зрения решения задач познавательного и интеллектуального развития детей;</a:t>
                      </a:r>
                    </a:p>
                    <a:p>
                      <a:r>
                        <a:rPr lang="ru-RU" sz="2400" b="1" kern="1200" dirty="0" smtClean="0"/>
                        <a:t>Анализ содержания развивающей предметно-пространственной среды группы и ближайшего окружения способствующей познавательному развитию дошкольников;</a:t>
                      </a:r>
                    </a:p>
                    <a:p>
                      <a:r>
                        <a:rPr lang="ru-RU" sz="2400" b="1" kern="1200" dirty="0" smtClean="0"/>
                        <a:t>Беседы с детьми и педагогическое наблюдение; </a:t>
                      </a:r>
                    </a:p>
                    <a:p>
                      <a:r>
                        <a:rPr lang="ru-RU" sz="2400" b="1" kern="1200" dirty="0" smtClean="0"/>
                        <a:t>анкетирование родителей по данной теме;</a:t>
                      </a:r>
                    </a:p>
                    <a:p>
                      <a:r>
                        <a:rPr lang="ru-RU" sz="2400" b="1" kern="1200" dirty="0" smtClean="0"/>
                        <a:t>Изучение и анализ имеющихся методик, технологий, систем.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00760" y="0"/>
            <a:ext cx="2928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i="1" dirty="0" smtClean="0">
                <a:solidFill>
                  <a:schemeClr val="l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Вопросы </a:t>
            </a:r>
          </a:p>
          <a:p>
            <a:pPr algn="r"/>
            <a:r>
              <a:rPr lang="ru-RU" sz="3600" b="1" i="1" dirty="0" smtClean="0">
                <a:solidFill>
                  <a:schemeClr val="l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анализа </a:t>
            </a:r>
            <a:endParaRPr lang="ru-RU" sz="3600" b="1" dirty="0" smtClean="0">
              <a:solidFill>
                <a:schemeClr val="l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https://funforkids.ru/pictures/puzzle/puzzle0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285860"/>
            <a:ext cx="542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funforkids.ru/pictures/puzzle/puzzle0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3143248"/>
            <a:ext cx="542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funforkids.ru/pictures/puzzle/puzzle0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572008"/>
            <a:ext cx="542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funforkids.ru/pictures/puzzle/puzzle0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5357826"/>
            <a:ext cx="542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funforkids.ru/pictures/puzzle/puzzle0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071678"/>
            <a:ext cx="542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validifi.com/wp-content/uploads/2018/10/shutterstock_1032093178.jpg"/>
          <p:cNvPicPr/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/>
          </a:blip>
          <a:srcRect l="22929" t="58413" r="22555"/>
          <a:stretch>
            <a:fillRect/>
          </a:stretch>
        </p:blipFill>
        <p:spPr bwMode="auto">
          <a:xfrm>
            <a:off x="5905500" y="5210175"/>
            <a:ext cx="32385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funforkids.ru/pictures/puzzle/puzzle0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1071546"/>
            <a:ext cx="121444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0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dirty="0" smtClean="0"/>
              <a:t>     Опрос родителей, определяющий их</a:t>
            </a:r>
            <a:r>
              <a:rPr lang="ru-RU" sz="2400" b="1" dirty="0" smtClean="0">
                <a:effectLst>
                  <a:glow rad="101600">
                    <a:srgbClr val="0000CC">
                      <a:alpha val="60000"/>
                    </a:srgbClr>
                  </a:glow>
                </a:effectLst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rgbClr val="0000CC">
                      <a:alpha val="60000"/>
                    </a:srgbClr>
                  </a:glow>
                </a:effectLst>
              </a:rPr>
              <a:t>пожелания </a:t>
            </a:r>
            <a:r>
              <a:rPr lang="ru-RU" sz="2400" b="1" dirty="0" smtClean="0"/>
              <a:t>в совершенствовании образовательного процесса, показал, что более         </a:t>
            </a:r>
            <a:r>
              <a:rPr lang="ru-RU" sz="2400" b="1" dirty="0" smtClean="0">
                <a:solidFill>
                  <a:schemeClr val="bg1"/>
                </a:solidFill>
              </a:rPr>
              <a:t>73 %            </a:t>
            </a:r>
            <a:r>
              <a:rPr lang="ru-RU" sz="2400" b="1" dirty="0" smtClean="0"/>
              <a:t>опрошенных высказали мнение об </a:t>
            </a:r>
          </a:p>
          <a:p>
            <a:pPr lvl="0" algn="ctr">
              <a:lnSpc>
                <a:spcPct val="150000"/>
              </a:lnSpc>
            </a:pPr>
            <a:r>
              <a:rPr lang="ru-RU" sz="2400" b="1" dirty="0" smtClean="0"/>
              <a:t>увеличении внимания педагогов к развитию интеллектуальной сферы, познавательных процессов и мыслительных операций (анализ, сравнение, обобщение, классификация и др.), формированию кругозора детей, развитию речи и формированию в перспективе готовности к школьному обучению.</a:t>
            </a:r>
            <a:endParaRPr lang="ru-RU" sz="2400" b="1" dirty="0"/>
          </a:p>
        </p:txBody>
      </p:sp>
      <p:pic>
        <p:nvPicPr>
          <p:cNvPr id="7" name="Рисунок 6" descr="https://i.ytimg.com/vi/3HO3wlH3Hec/maxresdefault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478" b="7977"/>
          <a:stretch>
            <a:fillRect/>
          </a:stretch>
        </p:blipFill>
        <p:spPr bwMode="auto">
          <a:xfrm>
            <a:off x="0" y="5105400"/>
            <a:ext cx="38290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ytimg.com/vi/3HO3wlH3Hec/maxresdefault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478" b="7977"/>
          <a:stretch>
            <a:fillRect/>
          </a:stretch>
        </p:blipFill>
        <p:spPr bwMode="auto">
          <a:xfrm>
            <a:off x="3643306" y="5214950"/>
            <a:ext cx="382905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ytimg.com/vi/3HO3wlH3Hec/maxresdefault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17" t="10478" r="20331" b="7977"/>
          <a:stretch>
            <a:fillRect/>
          </a:stretch>
        </p:blipFill>
        <p:spPr bwMode="auto">
          <a:xfrm>
            <a:off x="7358050" y="5286388"/>
            <a:ext cx="178595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0"/>
            <a:ext cx="8501090" cy="630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Необходимо:</a:t>
            </a:r>
          </a:p>
          <a:p>
            <a:r>
              <a:rPr lang="ru-RU" b="1" dirty="0" smtClean="0"/>
              <a:t>-</a:t>
            </a:r>
            <a:r>
              <a:rPr lang="ru-RU" sz="2000" b="1" dirty="0" smtClean="0"/>
              <a:t>определить разные направления работы по познавательному развитию , учитывающие особенности современных детей</a:t>
            </a:r>
          </a:p>
          <a:p>
            <a:endParaRPr lang="ru-RU" sz="2000" b="1" dirty="0" smtClean="0"/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использовать новые возможности технических средств, как способов организации интеллектуально-познавательного развития воспитанников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-грамотно применять познавательную литературу и полифункциональное дидактическое оборудование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-планировать и создавать познавательные циклы экскурсий, дидактических игр, серии коллекций разных видов, подборки познавательных проблемных вопросов, познавательных бесед и наблюдений</a:t>
            </a:r>
          </a:p>
          <a:p>
            <a:endParaRPr lang="ru-RU" sz="2000" b="1" dirty="0" smtClean="0"/>
          </a:p>
          <a:p>
            <a:pPr>
              <a:buFontTx/>
              <a:buChar char="-"/>
            </a:pPr>
            <a:r>
              <a:rPr lang="ru-RU" sz="2000" b="1" dirty="0" smtClean="0"/>
              <a:t>повышать компетенции и мотивацию родителей к развитию познавательной активности детей и формированию их разнонаправленных интересов к изучению окружающего </a:t>
            </a:r>
          </a:p>
          <a:p>
            <a:pPr>
              <a:buFontTx/>
              <a:buChar char="-"/>
            </a:pPr>
            <a:r>
              <a:rPr lang="ru-RU" sz="2000" b="1" dirty="0" smtClean="0"/>
              <a:t>мира, вооружению доступными и эффективными</a:t>
            </a:r>
          </a:p>
          <a:p>
            <a:pPr>
              <a:buFontTx/>
              <a:buChar char="-"/>
            </a:pPr>
            <a:r>
              <a:rPr lang="ru-RU" sz="2000" b="1" dirty="0" smtClean="0"/>
              <a:t> формами работы с детьми дома</a:t>
            </a:r>
            <a:endParaRPr lang="ru-RU" sz="2000" b="1" dirty="0"/>
          </a:p>
        </p:txBody>
      </p:sp>
      <p:pic>
        <p:nvPicPr>
          <p:cNvPr id="7" name="Рисунок 6" descr="https://localchangewiki.hfwu.de/images/archive/3/33/20160405115211%21Replacewithyourcasestudyimage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23"/>
          <a:stretch>
            <a:fillRect/>
          </a:stretch>
        </p:blipFill>
        <p:spPr bwMode="auto">
          <a:xfrm>
            <a:off x="6286512" y="4429132"/>
            <a:ext cx="285748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ebstockreview.net/images/orange-clipart-puzzle-5.png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28604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ebstockreview.net/images/orange-clipart-puzzle-5.png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428736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webstockreview.net/images/orange-clipart-puzzle-5.png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428868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webstockreview.net/images/orange-clipart-puzzle-5.png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3286124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webstockreview.net/images/orange-clipart-puzzle-5.png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786322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freevector-images.s3.amazonaws.com/uploads/vector/preview/37010/FreeColorfulPuzzlePieces.jpg"/>
          <p:cNvPicPr/>
          <p:nvPr/>
        </p:nvPicPr>
        <p:blipFill>
          <a:blip r:embed="rId2" cstate="print"/>
          <a:srcRect l="17399" t="16425" r="16556" b="170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autogear.ru/misc/i/gallery/13662/13824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428868"/>
            <a:ext cx="1952625" cy="195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57224" y="285728"/>
            <a:ext cx="3643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chemeClr val="bg1"/>
                </a:solidFill>
              </a:rPr>
              <a:t>Способность разбирать, которая оформлена в навыке выделения разных особенностей и характеристик предмета.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1000108"/>
            <a:ext cx="3500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chemeClr val="bg1"/>
                </a:solidFill>
              </a:rPr>
              <a:t>Способность комбинировать вещи и предметы помогает созданию различных сочетаний элементов</a:t>
            </a:r>
          </a:p>
          <a:p>
            <a:pPr lvl="0" algn="ctr"/>
            <a:r>
              <a:rPr lang="ru-RU" sz="2400" b="1" i="1" dirty="0" smtClean="0">
                <a:solidFill>
                  <a:schemeClr val="bg1"/>
                </a:solidFill>
              </a:rPr>
              <a:t> и их частей.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643314"/>
            <a:ext cx="36433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chemeClr val="bg1"/>
                </a:solidFill>
              </a:rPr>
              <a:t>Умение рассуждать, которое проявляется в навыке формулировать идеи по порядку таким образом, что следующая фраза либо идет из предыдущей, либо имеет связи причины и следствия.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4500570"/>
            <a:ext cx="42148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chemeClr val="bg1"/>
                </a:solidFill>
              </a:rPr>
              <a:t>Умение планировать – это продумывание будущего</a:t>
            </a:r>
          </a:p>
          <a:p>
            <a:pPr lvl="0"/>
            <a:r>
              <a:rPr lang="ru-RU" sz="2400" b="1" i="1" dirty="0" smtClean="0">
                <a:solidFill>
                  <a:schemeClr val="bg1"/>
                </a:solidFill>
              </a:rPr>
              <a:t> с целью получить результат и/или достигнуть определённой цели.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commons/thumb/d/d1/Wikipedia-logo-v2-black-tape-ru.svg/1200px-Wikipedia-logo-v2-black-tape-ru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214314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428860" y="1500174"/>
          <a:ext cx="60960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Нано-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Нано (русское обозначение: </a:t>
                      </a:r>
                      <a:r>
                        <a:rPr lang="ru-RU" sz="2400" b="1" i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; международное: </a:t>
                      </a:r>
                      <a:r>
                        <a:rPr lang="ru-RU" sz="2400" b="1" i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 — одна из приставок, используемых в Международной системе единиц (СИ) для образования Наименование приставки происходит от лат. </a:t>
                      </a:r>
                      <a:r>
                        <a:rPr lang="ru-RU" sz="2400" b="1" i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nanos</a:t>
                      </a:r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— </a:t>
                      </a:r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карлик.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наименований и обозначений десятичных дольных единиц. Иначе говоря, вновь образованная единица равна одной миллиардной части исходной единицы. 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http://clipart-library.com/images/8i65bdLbT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5214950"/>
            <a:ext cx="19526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thumbs.dreamstime.com/b/%D1%8E-%D0%B8-d-%D1%81-%D0%B7%D0%B5-%D0%B5%D0%BD%D1%8B%D0%BC-%D0%B2%D0%BE%D0%BF%D1%80%D0%BE%D1%81%D0%B8%D1%82%D0%B5-%D1%8C%D0%BD%D1%8B%D0%BC-%D0%B7%D0%BD%D0%B0%D0%BA%D0%BE%D0%BC-30394729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429132"/>
            <a:ext cx="1666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1030</Words>
  <Application>Microsoft Office PowerPoint</Application>
  <PresentationFormat>Экран (4:3)</PresentationFormat>
  <Paragraphs>147</Paragraphs>
  <Slides>25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Пользователь</cp:lastModifiedBy>
  <cp:revision>30</cp:revision>
  <dcterms:created xsi:type="dcterms:W3CDTF">2021-11-05T03:32:45Z</dcterms:created>
  <dcterms:modified xsi:type="dcterms:W3CDTF">2023-09-11T07:15:25Z</dcterms:modified>
</cp:coreProperties>
</file>