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  <p:sldMasterId id="2147483660" r:id="rId2"/>
  </p:sldMasterIdLst>
  <p:notesMasterIdLst>
    <p:notesMasterId r:id="rId16"/>
  </p:notesMasterIdLst>
  <p:handoutMasterIdLst>
    <p:handoutMasterId r:id="rId17"/>
  </p:handoutMasterIdLst>
  <p:sldIdLst>
    <p:sldId id="256" r:id="rId3"/>
    <p:sldId id="267" r:id="rId4"/>
    <p:sldId id="268" r:id="rId5"/>
    <p:sldId id="258" r:id="rId6"/>
    <p:sldId id="257" r:id="rId7"/>
    <p:sldId id="266" r:id="rId8"/>
    <p:sldId id="269" r:id="rId9"/>
    <p:sldId id="270" r:id="rId10"/>
    <p:sldId id="272" r:id="rId11"/>
    <p:sldId id="271" r:id="rId12"/>
    <p:sldId id="260" r:id="rId13"/>
    <p:sldId id="261" r:id="rId14"/>
    <p:sldId id="264" r:id="rId15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186" autoAdjust="0"/>
  </p:normalViewPr>
  <p:slideViewPr>
    <p:cSldViewPr>
      <p:cViewPr varScale="1">
        <p:scale>
          <a:sx n="61" d="100"/>
          <a:sy n="61" d="100"/>
        </p:scale>
        <p:origin x="-162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3" name="Дата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b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b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AD374A5F-FB0A-4136-AC93-B5C71230D65A}" type="slidenum">
              <a:rPr/>
              <a:pPr marL="0" marR="0" lvl="0" indent="0" algn="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400"/>
              </a:pPr>
              <a:t>‹#›</a:t>
            </a:fld>
            <a:endParaRPr lang="ru-RU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 idx="2"/>
          </p:nvPr>
        </p:nvSpPr>
        <p:spPr>
          <a:xfrm>
            <a:off x="216000" y="812520"/>
            <a:ext cx="7127279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" name="Верхний колонтитул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/>
          <a:lstStyle>
            <a:lvl1pPr lvl="0" rtl="0" hangingPunct="0">
              <a:buNone/>
              <a:tabLst/>
              <a:defRPr lang="ru-RU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Дата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/>
          <a:lstStyle>
            <a:lvl1pPr lvl="0" algn="r" rtl="0" hangingPunct="0">
              <a:buNone/>
              <a:tabLst/>
              <a:defRPr lang="ru-RU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b" anchorCtr="0"/>
          <a:lstStyle>
            <a:lvl1pPr lvl="0" rtl="0" hangingPunct="0">
              <a:buNone/>
              <a:tabLst/>
              <a:defRPr lang="ru-RU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b" anchorCtr="0"/>
          <a:lstStyle>
            <a:lvl1pPr lvl="0" algn="r" rtl="0" hangingPunct="0">
              <a:buNone/>
              <a:tabLst/>
              <a:defRPr lang="ru-RU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584A047A-763E-491B-92AA-E376D47A7391}" type="slidenum">
              <a:rPr/>
              <a:pPr lvl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ru-RU" sz="2000" b="0" i="0" u="none" strike="noStrike" kern="1200" cap="none">
        <a:ln>
          <a:noFill/>
        </a:ln>
        <a:highlight>
          <a:scrgbClr r="0" g="0" b="0">
            <a:alpha val="0"/>
          </a:scrgbClr>
        </a:highlight>
        <a:latin typeface="Liberation Sans" pitchFamily="18"/>
        <a:ea typeface="Microsoft YaHei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8075" y="812800"/>
            <a:ext cx="5343525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584A047A-763E-491B-92AA-E376D47A7391}" type="slidenum">
              <a:rPr lang="ru-RU" smtClean="0"/>
              <a:pPr lvl="0"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06237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8075" y="812800"/>
            <a:ext cx="5343525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1BDBF0CB-68F3-4000-BE1E-A10F5A35F2AA}" type="datetime1">
              <a:rPr lang="ru-RU" smtClean="0"/>
              <a:pPr lvl="0"/>
              <a:t>14.09.2023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9BAA142-A20C-4033-8AD4-FB348F6E2ADE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1BDBF0CB-68F3-4000-BE1E-A10F5A35F2AA}" type="datetime1">
              <a:rPr lang="ru-RU" smtClean="0"/>
              <a:pPr lvl="0"/>
              <a:t>14.09.2023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F28E3A7-8B8B-4BD2-B797-FD0998BCE530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604963"/>
            <a:ext cx="2057400" cy="39766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9800" cy="39766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1BDBF0CB-68F3-4000-BE1E-A10F5A35F2AA}" type="datetime1">
              <a:rPr lang="ru-RU" smtClean="0"/>
              <a:pPr lvl="0"/>
              <a:t>14.09.2023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ABE4CAD-B22A-4795-9684-01B496EB43E5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3BE2AF5-4FA2-4484-ACD9-89A8AE39822B}" type="datetime1">
              <a:rPr lang="ru-RU" smtClean="0"/>
              <a:pPr lvl="0"/>
              <a:t>14.09.2023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7A973AC-0AFC-4FE7-BBE5-74E01794F35D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3BE2AF5-4FA2-4484-ACD9-89A8AE39822B}" type="datetime1">
              <a:rPr lang="ru-RU" smtClean="0"/>
              <a:pPr lvl="0"/>
              <a:t>14.09.2023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E3D3B5B-47BC-4392-9416-A14282DF8091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3BE2AF5-4FA2-4484-ACD9-89A8AE39822B}" type="datetime1">
              <a:rPr lang="ru-RU" smtClean="0"/>
              <a:pPr lvl="0"/>
              <a:t>14.09.2023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9FCCBD7-2FDF-4FB1-BF53-439B4FB92919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3BE2AF5-4FA2-4484-ACD9-89A8AE39822B}" type="datetime1">
              <a:rPr lang="ru-RU" smtClean="0"/>
              <a:pPr lvl="0"/>
              <a:t>14.09.2023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E07D3E6-DDFF-4AE5-B532-FCAD64845244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3BE2AF5-4FA2-4484-ACD9-89A8AE39822B}" type="datetime1">
              <a:rPr lang="ru-RU" smtClean="0"/>
              <a:pPr lvl="0"/>
              <a:t>14.09.2023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2BD8071-4BD3-413B-896B-4F378E21DED3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3BE2AF5-4FA2-4484-ACD9-89A8AE39822B}" type="datetime1">
              <a:rPr lang="ru-RU" smtClean="0"/>
              <a:pPr lvl="0"/>
              <a:t>14.09.2023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C32CF6F-5FDD-4CF3-AA2B-90A4F4A9648D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3BE2AF5-4FA2-4484-ACD9-89A8AE39822B}" type="datetime1">
              <a:rPr lang="ru-RU" smtClean="0"/>
              <a:pPr lvl="0"/>
              <a:t>14.09.2023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EBE50D8-EC2D-40DE-BF30-E233D2443083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3BE2AF5-4FA2-4484-ACD9-89A8AE39822B}" type="datetime1">
              <a:rPr lang="ru-RU" smtClean="0"/>
              <a:pPr lvl="0"/>
              <a:t>14.09.2023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C527B0E-4B2B-4A6A-8A11-647DB7C3D877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1BDBF0CB-68F3-4000-BE1E-A10F5A35F2AA}" type="datetime1">
              <a:rPr lang="ru-RU" smtClean="0"/>
              <a:pPr lvl="0"/>
              <a:t>14.09.2023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790CF59-7626-403F-9E85-DA42FD07E25D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3BE2AF5-4FA2-4484-ACD9-89A8AE39822B}" type="datetime1">
              <a:rPr lang="ru-RU" smtClean="0"/>
              <a:pPr lvl="0"/>
              <a:t>14.09.2023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8738267-F3E2-4B31-AFCB-3B93CB1AC79D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3BE2AF5-4FA2-4484-ACD9-89A8AE39822B}" type="datetime1">
              <a:rPr lang="ru-RU" smtClean="0"/>
              <a:pPr lvl="0"/>
              <a:t>14.09.2023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CBA0570-D363-4433-A60F-475CA23859E8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3BE2AF5-4FA2-4484-ACD9-89A8AE39822B}" type="datetime1">
              <a:rPr lang="ru-RU" smtClean="0"/>
              <a:pPr lvl="0"/>
              <a:t>14.09.2023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48CFFD5-BD35-4649-BA2B-6BD984EE2ACF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1BDBF0CB-68F3-4000-BE1E-A10F5A35F2AA}" type="datetime1">
              <a:rPr lang="ru-RU" smtClean="0"/>
              <a:pPr lvl="0"/>
              <a:t>14.09.2023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917CE7E-CF9A-4EBD-BF1B-E778103F7499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8600" cy="3976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4963"/>
            <a:ext cx="4038600" cy="3976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1BDBF0CB-68F3-4000-BE1E-A10F5A35F2AA}" type="datetime1">
              <a:rPr lang="ru-RU" smtClean="0"/>
              <a:pPr lvl="0"/>
              <a:t>14.09.2023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D232555-E143-40DF-BAC1-90D4F37D8B12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1BDBF0CB-68F3-4000-BE1E-A10F5A35F2AA}" type="datetime1">
              <a:rPr lang="ru-RU" smtClean="0"/>
              <a:pPr lvl="0"/>
              <a:t>14.09.2023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C8BA107-DF2F-49AD-A621-1A8D13E16A97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1BDBF0CB-68F3-4000-BE1E-A10F5A35F2AA}" type="datetime1">
              <a:rPr lang="ru-RU" smtClean="0"/>
              <a:pPr lvl="0"/>
              <a:t>14.09.2023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84ADC86-CF24-4669-8305-4F7B25E4F165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1BDBF0CB-68F3-4000-BE1E-A10F5A35F2AA}" type="datetime1">
              <a:rPr lang="ru-RU" smtClean="0"/>
              <a:pPr lvl="0"/>
              <a:t>14.09.2023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DA5EE56-4841-4A5C-B9F3-F8C502E6818F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1BDBF0CB-68F3-4000-BE1E-A10F5A35F2AA}" type="datetime1">
              <a:rPr lang="ru-RU" smtClean="0"/>
              <a:pPr lvl="0"/>
              <a:t>14.09.2023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C1E96BA-12AE-4942-84A5-78FAEE60E011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1BDBF0CB-68F3-4000-BE1E-A10F5A35F2AA}" type="datetime1">
              <a:rPr lang="ru-RU" smtClean="0"/>
              <a:pPr lvl="0"/>
              <a:t>14.09.2023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AB7060D-B3F1-46A5-9AB6-4CAA89627021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685799" y="2130480"/>
            <a:ext cx="7772039" cy="146952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/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 txBox="1">
            <a:spLocks noGrp="1"/>
          </p:cNvSpPr>
          <p:nvPr>
            <p:ph type="dt" sz="half" idx="2"/>
          </p:nvPr>
        </p:nvSpPr>
        <p:spPr>
          <a:xfrm>
            <a:off x="457200" y="6356520"/>
            <a:ext cx="2133360" cy="36467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/>
          <a:lstStyle>
            <a:lvl1pPr lvl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200" cap="none" spc="0" baseline="0">
                <a:solidFill>
                  <a:srgbClr val="8B8B8B"/>
                </a:solidFill>
                <a:highlight>
                  <a:scrgbClr r="0" g="0" b="0">
                    <a:alpha val="0"/>
                  </a:scrgbClr>
                </a:highlight>
                <a:latin typeface="Calibri"/>
                <a:ea typeface="Segoe UI" pitchFamily="2"/>
                <a:cs typeface="Tahoma" pitchFamily="2"/>
              </a:defRPr>
            </a:lvl1pPr>
          </a:lstStyle>
          <a:p>
            <a:pPr lvl="0"/>
            <a:fld id="{1BDBF0CB-68F3-4000-BE1E-A10F5A35F2AA}" type="datetime1">
              <a:rPr lang="ru-RU"/>
              <a:pPr lvl="0"/>
              <a:t>14.09.2023</a:t>
            </a:fld>
            <a:endParaRPr lang="ru-RU"/>
          </a:p>
        </p:txBody>
      </p:sp>
      <p:sp>
        <p:nvSpPr>
          <p:cNvPr id="4" name="Нижний колонтитул 4"/>
          <p:cNvSpPr txBox="1">
            <a:spLocks noGrp="1"/>
          </p:cNvSpPr>
          <p:nvPr>
            <p:ph type="ftr" sz="quarter" idx="3"/>
          </p:nvPr>
        </p:nvSpPr>
        <p:spPr>
          <a:xfrm>
            <a:off x="3124079" y="6356520"/>
            <a:ext cx="2895120" cy="36467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/>
          <a:lstStyle>
            <a:lvl1pPr lvl="0" rtl="0" hangingPunct="0">
              <a:buNone/>
              <a:tabLst/>
              <a:defRPr lang="ru-RU" sz="2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Номер слайда 5"/>
          <p:cNvSpPr txBox="1">
            <a:spLocks noGrp="1"/>
          </p:cNvSpPr>
          <p:nvPr>
            <p:ph type="sldNum" sz="quarter" idx="4"/>
          </p:nvPr>
        </p:nvSpPr>
        <p:spPr>
          <a:xfrm>
            <a:off x="6553080" y="6356520"/>
            <a:ext cx="2133360" cy="36467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/>
          <a:lstStyle>
            <a:lvl1pPr lvl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200" cap="none" spc="0" baseline="0">
                <a:solidFill>
                  <a:srgbClr val="898989"/>
                </a:solidFill>
                <a:highlight>
                  <a:scrgbClr r="0" g="0" b="0">
                    <a:alpha val="0"/>
                  </a:scrgbClr>
                </a:highlight>
                <a:latin typeface="Calibri" pitchFamily="34"/>
                <a:ea typeface="Segoe UI" pitchFamily="2"/>
                <a:cs typeface="Arial" pitchFamily="34"/>
              </a:defRPr>
            </a:lvl1pPr>
          </a:lstStyle>
          <a:p>
            <a:pPr lvl="0"/>
            <a:fld id="{B183EC46-49A3-44E9-B4B0-050BF4F03D59}" type="slidenum">
              <a:rPr/>
              <a:pPr lvl="0"/>
              <a:t>‹#›</a:t>
            </a:fld>
            <a:endParaRPr lang="ru-RU"/>
          </a:p>
        </p:txBody>
      </p:sp>
      <p:sp>
        <p:nvSpPr>
          <p:cNvPr id="6" name="Текст 5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3977279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/>
          <a:lstStyle>
            <a:defPPr marL="432000" lvl="0" indent="-324000" algn="l" rtl="0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None/>
              <a:defRPr lang="ru-RU" sz="32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/>
                <a:ea typeface="Microsoft YaHei" pitchFamily="2"/>
                <a:cs typeface="Arial" pitchFamily="34"/>
              </a:defRPr>
            </a:defPPr>
            <a:lvl1pPr marL="432000" lvl="0" indent="-324000" algn="l" rtl="0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defRPr lang="ru-RU" sz="32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/>
                <a:ea typeface="Microsoft YaHei" pitchFamily="2"/>
                <a:cs typeface="Arial" pitchFamily="34"/>
              </a:defRPr>
            </a:lvl1pPr>
            <a:lvl2pPr marL="864000" lvl="1" indent="-324000" algn="l" rtl="0">
              <a:lnSpc>
                <a:spcPct val="100000"/>
              </a:lnSpc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ru-RU" sz="24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/>
                <a:ea typeface="Microsoft YaHei" pitchFamily="2"/>
                <a:cs typeface="Arial" pitchFamily="34"/>
              </a:defRPr>
            </a:lvl2pPr>
            <a:lvl3pPr marL="1295999" lvl="2" indent="-288000" algn="l" rtl="0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ru-RU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/>
                <a:ea typeface="Microsoft YaHei" pitchFamily="2"/>
                <a:cs typeface="Arial" pitchFamily="34"/>
              </a:defRPr>
            </a:lvl3pPr>
            <a:lvl4pPr marL="1728000" lvl="3" indent="-216000" algn="l" rtl="0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ru-RU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/>
                <a:ea typeface="Microsoft YaHei" pitchFamily="2"/>
                <a:cs typeface="Arial" pitchFamily="34"/>
              </a:defRPr>
            </a:lvl4pPr>
            <a:lvl5pPr marL="2160000" lvl="4" indent="-216000" algn="l" rtl="0">
              <a:lnSpc>
                <a:spcPct val="100000"/>
              </a:lnSpc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ru-RU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/>
                <a:ea typeface="Microsoft YaHei" pitchFamily="2"/>
                <a:cs typeface="Arial" pitchFamily="34"/>
              </a:defRPr>
            </a:lvl5pPr>
            <a:lvl6pPr marL="2592000" lvl="5" indent="-216000" algn="l" rtl="0">
              <a:lnSpc>
                <a:spcPct val="100000"/>
              </a:lnSpc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ru-RU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/>
                <a:ea typeface="Microsoft YaHei" pitchFamily="2"/>
                <a:cs typeface="Arial" pitchFamily="34"/>
              </a:defRPr>
            </a:lvl6pPr>
            <a:lvl7pPr marL="3024000" lvl="6" indent="-216000" algn="l" rtl="0">
              <a:lnSpc>
                <a:spcPct val="100000"/>
              </a:lnSpc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ru-RU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/>
                <a:ea typeface="Microsoft YaHei" pitchFamily="2"/>
                <a:cs typeface="Arial" pitchFamily="34"/>
              </a:defRPr>
            </a:lvl7pPr>
            <a:lvl8pPr marL="3456000" lvl="7" indent="-216000" algn="l" rtl="0">
              <a:lnSpc>
                <a:spcPct val="100000"/>
              </a:lnSpc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ru-RU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/>
                <a:ea typeface="Microsoft YaHei" pitchFamily="2"/>
                <a:cs typeface="Arial" pitchFamily="34"/>
              </a:defRPr>
            </a:lvl8pPr>
            <a:lvl9pPr marL="3887999" lvl="8" indent="-216000" algn="l" rtl="0">
              <a:lnSpc>
                <a:spcPct val="100000"/>
              </a:lnSpc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ru-RU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/>
                <a:ea typeface="Microsoft YaHei" pitchFamily="2"/>
                <a:cs typeface="Arial" pitchFamily="34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lvl="0" algn="ctr" rtl="0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200" cap="none" spc="0" baseline="0">
          <a:ln>
            <a:noFill/>
          </a:ln>
          <a:solidFill>
            <a:srgbClr val="000000"/>
          </a:solidFill>
          <a:highlight>
            <a:scrgbClr r="0" g="0" b="0">
              <a:alpha val="0"/>
            </a:scrgbClr>
          </a:highlight>
          <a:latin typeface="Calibri" pitchFamily="34"/>
          <a:ea typeface="Microsoft YaHei" pitchFamily="2"/>
          <a:cs typeface="Arial" pitchFamily="34"/>
        </a:defRPr>
      </a:lvl1pPr>
    </p:titleStyle>
    <p:bodyStyle>
      <a:lvl1pPr algn="l" rtl="0" hangingPunct="0">
        <a:lnSpc>
          <a:spcPct val="100000"/>
        </a:lnSpc>
        <a:spcBef>
          <a:spcPts val="1417"/>
        </a:spcBef>
        <a:spcAft>
          <a:spcPts val="0"/>
        </a:spcAft>
        <a:tabLst/>
        <a:defRPr lang="ru-RU" sz="3200" b="0" i="0" u="none" strike="noStrike" kern="1200" cap="none" spc="0" baseline="0">
          <a:ln>
            <a:noFill/>
          </a:ln>
          <a:solidFill>
            <a:srgbClr val="000000"/>
          </a:solidFill>
          <a:highlight>
            <a:scrgbClr r="0" g="0" b="0">
              <a:alpha val="0"/>
            </a:scrgbClr>
          </a:highlight>
          <a:latin typeface="Calibri"/>
          <a:ea typeface="Microsoft YaHei" pitchFamily="2"/>
          <a:cs typeface="Arial" pitchFamily="34"/>
        </a:defRPr>
      </a:lvl1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/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2"/>
          </p:nvPr>
        </p:nvSpPr>
        <p:spPr>
          <a:xfrm>
            <a:off x="457200" y="6356520"/>
            <a:ext cx="2133360" cy="36467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/>
          <a:lstStyle>
            <a:lvl1pPr lvl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200" cap="none" spc="0" baseline="0">
                <a:solidFill>
                  <a:srgbClr val="8B8B8B"/>
                </a:solidFill>
                <a:highlight>
                  <a:scrgbClr r="0" g="0" b="0">
                    <a:alpha val="0"/>
                  </a:scrgbClr>
                </a:highlight>
                <a:latin typeface="Calibri"/>
                <a:ea typeface="Segoe UI" pitchFamily="2"/>
                <a:cs typeface="Tahoma" pitchFamily="2"/>
              </a:defRPr>
            </a:lvl1pPr>
          </a:lstStyle>
          <a:p>
            <a:pPr lvl="0"/>
            <a:fld id="{73BE2AF5-4FA2-4484-ACD9-89A8AE39822B}" type="datetime1">
              <a:rPr lang="ru-RU"/>
              <a:pPr lvl="0"/>
              <a:t>14.09.2023</a:t>
            </a:fld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3"/>
          </p:nvPr>
        </p:nvSpPr>
        <p:spPr>
          <a:xfrm>
            <a:off x="3124079" y="6356520"/>
            <a:ext cx="2895120" cy="36467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/>
          <a:lstStyle>
            <a:lvl1pPr lvl="0" rtl="0" hangingPunct="0">
              <a:buNone/>
              <a:tabLst/>
              <a:defRPr lang="ru-RU" sz="2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4"/>
          </p:nvPr>
        </p:nvSpPr>
        <p:spPr>
          <a:xfrm>
            <a:off x="6553080" y="6356520"/>
            <a:ext cx="2133360" cy="36467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/>
          <a:lstStyle>
            <a:lvl1pPr lvl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200" cap="none" spc="0" baseline="0">
                <a:solidFill>
                  <a:srgbClr val="898989"/>
                </a:solidFill>
                <a:highlight>
                  <a:scrgbClr r="0" g="0" b="0">
                    <a:alpha val="0"/>
                  </a:scrgbClr>
                </a:highlight>
                <a:latin typeface="Calibri" pitchFamily="34"/>
                <a:ea typeface="Segoe UI" pitchFamily="2"/>
                <a:cs typeface="Arial" pitchFamily="34"/>
              </a:defRPr>
            </a:lvl1pPr>
          </a:lstStyle>
          <a:p>
            <a:pPr lvl="0"/>
            <a:fld id="{1A38444F-3293-4530-BB07-8E4ED08638FB}" type="slidenum">
              <a:rPr/>
              <a:pPr lvl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lvl="0" algn="ctr" rtl="0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200" cap="none" spc="0" baseline="0">
          <a:ln>
            <a:noFill/>
          </a:ln>
          <a:solidFill>
            <a:srgbClr val="000000"/>
          </a:solidFill>
          <a:highlight>
            <a:scrgbClr r="0" g="0" b="0">
              <a:alpha val="0"/>
            </a:scrgbClr>
          </a:highlight>
          <a:latin typeface="Calibri" pitchFamily="34"/>
          <a:ea typeface="Microsoft YaHei" pitchFamily="2"/>
          <a:cs typeface="Arial" pitchFamily="34"/>
        </a:defRPr>
      </a:lvl1pPr>
    </p:titleStyle>
    <p:bodyStyle>
      <a:lvl1pPr marL="0" marR="0" lvl="0" indent="0" algn="l" rtl="0" hangingPunct="0">
        <a:lnSpc>
          <a:spcPct val="100000"/>
        </a:lnSpc>
        <a:spcBef>
          <a:spcPts val="641"/>
        </a:spcBef>
        <a:spcAft>
          <a:spcPts val="0"/>
        </a:spcAft>
        <a:buSzPct val="45000"/>
        <a:buFont typeface="StarSymbol"/>
        <a:buChar char="●"/>
        <a:tabLst/>
        <a:defRPr lang="ru-RU" sz="3200" b="0" i="0" u="none" strike="noStrike" kern="1200" cap="none" spc="0" baseline="0">
          <a:ln>
            <a:noFill/>
          </a:ln>
          <a:solidFill>
            <a:srgbClr val="000000"/>
          </a:solidFill>
          <a:highlight>
            <a:scrgbClr r="0" g="0" b="0">
              <a:alpha val="0"/>
            </a:scrgbClr>
          </a:highlight>
          <a:latin typeface="Calibri"/>
          <a:ea typeface="Microsoft YaHei" pitchFamily="2"/>
          <a:cs typeface="Arial" pitchFamily="34"/>
        </a:defRPr>
      </a:lvl1pPr>
      <a:lvl2pPr marL="0" marR="0" lvl="1" indent="0" algn="l" rtl="0" hangingPunct="0">
        <a:lnSpc>
          <a:spcPct val="100000"/>
        </a:lnSpc>
        <a:spcBef>
          <a:spcPts val="561"/>
        </a:spcBef>
        <a:spcAft>
          <a:spcPts val="0"/>
        </a:spcAft>
        <a:buSzPct val="75000"/>
        <a:buFont typeface="StarSymbol"/>
        <a:buChar char="–"/>
        <a:tabLst/>
        <a:defRPr lang="ru-RU" sz="2800" b="0" i="0" u="none" strike="noStrike" kern="1200" cap="none" spc="0" baseline="0">
          <a:ln>
            <a:noFill/>
          </a:ln>
          <a:solidFill>
            <a:srgbClr val="000000"/>
          </a:solidFill>
          <a:highlight>
            <a:scrgbClr r="0" g="0" b="0">
              <a:alpha val="0"/>
            </a:scrgbClr>
          </a:highlight>
          <a:latin typeface="Calibri"/>
          <a:ea typeface="Microsoft YaHei" pitchFamily="2"/>
          <a:cs typeface="Arial" pitchFamily="34"/>
        </a:defRPr>
      </a:lvl2pPr>
      <a:lvl3pPr marL="0" marR="0" lvl="2" indent="0" algn="l" rtl="0" hangingPunct="0">
        <a:lnSpc>
          <a:spcPct val="100000"/>
        </a:lnSpc>
        <a:spcBef>
          <a:spcPts val="479"/>
        </a:spcBef>
        <a:spcAft>
          <a:spcPts val="0"/>
        </a:spcAft>
        <a:buSzPct val="45000"/>
        <a:buFont typeface="StarSymbol"/>
        <a:buChar char="●"/>
        <a:tabLst/>
        <a:defRPr lang="ru-RU" sz="2400" b="0" i="0" u="none" strike="noStrike" kern="1200" cap="none" spc="0" baseline="0">
          <a:ln>
            <a:noFill/>
          </a:ln>
          <a:solidFill>
            <a:srgbClr val="000000"/>
          </a:solidFill>
          <a:highlight>
            <a:scrgbClr r="0" g="0" b="0">
              <a:alpha val="0"/>
            </a:scrgbClr>
          </a:highlight>
          <a:latin typeface="Calibri"/>
          <a:ea typeface="Microsoft YaHei" pitchFamily="2"/>
          <a:cs typeface="Arial" pitchFamily="34"/>
        </a:defRPr>
      </a:lvl3pPr>
      <a:lvl4pPr marL="0" marR="0" lvl="3" indent="0" algn="l" rtl="0" hangingPunct="0">
        <a:lnSpc>
          <a:spcPct val="100000"/>
        </a:lnSpc>
        <a:spcBef>
          <a:spcPts val="400"/>
        </a:spcBef>
        <a:spcAft>
          <a:spcPts val="0"/>
        </a:spcAft>
        <a:buSzPct val="75000"/>
        <a:buFont typeface="StarSymbol"/>
        <a:buChar char="–"/>
        <a:tabLst/>
        <a:defRPr lang="ru-RU" sz="2000" b="0" i="0" u="none" strike="noStrike" kern="1200" cap="none" spc="0" baseline="0">
          <a:ln>
            <a:noFill/>
          </a:ln>
          <a:solidFill>
            <a:srgbClr val="000000"/>
          </a:solidFill>
          <a:highlight>
            <a:scrgbClr r="0" g="0" b="0">
              <a:alpha val="0"/>
            </a:scrgbClr>
          </a:highlight>
          <a:latin typeface="Calibri"/>
          <a:ea typeface="Microsoft YaHei" pitchFamily="2"/>
          <a:cs typeface="Arial" pitchFamily="34"/>
        </a:defRPr>
      </a:lvl4pPr>
      <a:lvl5pPr marL="0" marR="0" lvl="4" indent="0" algn="l" rtl="0" hangingPunct="0">
        <a:lnSpc>
          <a:spcPct val="100000"/>
        </a:lnSpc>
        <a:spcBef>
          <a:spcPts val="400"/>
        </a:spcBef>
        <a:spcAft>
          <a:spcPts val="0"/>
        </a:spcAft>
        <a:buSzPct val="45000"/>
        <a:buFont typeface="StarSymbol"/>
        <a:buChar char="●"/>
        <a:tabLst/>
        <a:defRPr lang="ru-RU" sz="2000" b="0" i="0" u="none" strike="noStrike" kern="1200" cap="none" spc="0" baseline="0">
          <a:ln>
            <a:noFill/>
          </a:ln>
          <a:solidFill>
            <a:srgbClr val="000000"/>
          </a:solidFill>
          <a:highlight>
            <a:scrgbClr r="0" g="0" b="0">
              <a:alpha val="0"/>
            </a:scrgbClr>
          </a:highlight>
          <a:latin typeface="Calibri"/>
          <a:ea typeface="Microsoft YaHei" pitchFamily="2"/>
          <a:cs typeface="Arial" pitchFamily="34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png"/><Relationship Id="rId5" Type="http://schemas.openxmlformats.org/officeDocument/2006/relationships/image" Target="../media/image25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png"/><Relationship Id="rId5" Type="http://schemas.openxmlformats.org/officeDocument/2006/relationships/image" Target="../media/image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jpeg"/><Relationship Id="rId5" Type="http://schemas.openxmlformats.org/officeDocument/2006/relationships/image" Target="../media/image13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 t="21506" b="10336"/>
          <a:stretch>
            <a:fillRect/>
          </a:stretch>
        </p:blipFill>
        <p:spPr>
          <a:xfrm rot="941400">
            <a:off x="4674825" y="4880700"/>
            <a:ext cx="2811240" cy="1149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4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 l="15142" r="9066" b="4176"/>
          <a:stretch>
            <a:fillRect/>
          </a:stretch>
        </p:blipFill>
        <p:spPr>
          <a:xfrm>
            <a:off x="108000" y="4221000"/>
            <a:ext cx="1871279" cy="2031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alphaModFix/>
            <a:lum/>
          </a:blip>
          <a:srcRect l="27745" t="-173" r="15376" b="96113"/>
          <a:stretch>
            <a:fillRect/>
          </a:stretch>
        </p:blipFill>
        <p:spPr>
          <a:xfrm>
            <a:off x="0" y="0"/>
            <a:ext cx="9143640" cy="664920"/>
          </a:xfrm>
          <a:prstGeom prst="rect">
            <a:avLst/>
          </a:prstGeom>
          <a:noFill/>
          <a:ln>
            <a:noFill/>
          </a:ln>
          <a:effectLst>
            <a:outerShdw dist="139498" dir="2700000" algn="tl">
              <a:srgbClr val="333333">
                <a:alpha val="65000"/>
              </a:srgbClr>
            </a:outerShdw>
          </a:effectLst>
        </p:spPr>
      </p:pic>
      <p:sp>
        <p:nvSpPr>
          <p:cNvPr id="5" name="Заголовок 1"/>
          <p:cNvSpPr txBox="1">
            <a:spLocks noGrp="1"/>
          </p:cNvSpPr>
          <p:nvPr>
            <p:ph type="title" idx="4294967295"/>
          </p:nvPr>
        </p:nvSpPr>
        <p:spPr>
          <a:xfrm rot="8400">
            <a:off x="247180" y="1938529"/>
            <a:ext cx="8784720" cy="1872000"/>
          </a:xfrm>
        </p:spPr>
        <p:txBody>
          <a:bodyPr/>
          <a:lstStyle/>
          <a:p>
            <a:pPr lvl="0"/>
            <a:r>
              <a:rPr lang="ru-RU" dirty="0"/>
              <a:t>      </a:t>
            </a:r>
            <a:r>
              <a:rPr lang="ru-RU" dirty="0">
                <a:solidFill>
                  <a:srgbClr val="FF0000"/>
                </a:solidFill>
                <a:latin typeface="Comic Sans MS" panose="030F0702030302020204" pitchFamily="66" charset="0"/>
              </a:rPr>
              <a:t>Развитие интеллектуальных        способностей детей раннего возраста.</a:t>
            </a:r>
          </a:p>
        </p:txBody>
      </p:sp>
      <p:pic>
        <p:nvPicPr>
          <p:cNvPr id="6" name="Рисунок 6"/>
          <p:cNvPicPr>
            <a:picLocks noChangeAspect="1"/>
          </p:cNvPicPr>
          <p:nvPr/>
        </p:nvPicPr>
        <p:blipFill>
          <a:blip r:embed="rId5" cstate="print">
            <a:alphaModFix/>
            <a:lum/>
          </a:blip>
          <a:srcRect t="11898" b="83551"/>
          <a:stretch>
            <a:fillRect/>
          </a:stretch>
        </p:blipFill>
        <p:spPr>
          <a:xfrm>
            <a:off x="0" y="6294599"/>
            <a:ext cx="9143640" cy="447479"/>
          </a:xfrm>
          <a:prstGeom prst="rect">
            <a:avLst/>
          </a:prstGeom>
          <a:noFill/>
          <a:ln>
            <a:noFill/>
          </a:ln>
          <a:effectLst>
            <a:outerShdw dist="139498" dir="2700000" algn="tl">
              <a:srgbClr val="333333">
                <a:alpha val="65000"/>
              </a:srgbClr>
            </a:outerShdw>
          </a:effectLst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6" cstate="print">
            <a:alphaModFix/>
            <a:lum/>
          </a:blip>
          <a:srcRect/>
          <a:stretch>
            <a:fillRect/>
          </a:stretch>
        </p:blipFill>
        <p:spPr>
          <a:xfrm>
            <a:off x="7308720" y="5013360"/>
            <a:ext cx="1638000" cy="120455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6"/>
          <p:cNvPicPr>
            <a:picLocks noChangeAspect="1"/>
          </p:cNvPicPr>
          <p:nvPr/>
        </p:nvPicPr>
        <p:blipFill>
          <a:blip r:embed="rId7" cstate="print">
            <a:alphaModFix/>
            <a:lum/>
          </a:blip>
          <a:srcRect/>
          <a:stretch>
            <a:fillRect/>
          </a:stretch>
        </p:blipFill>
        <p:spPr>
          <a:xfrm>
            <a:off x="3446640" y="4797360"/>
            <a:ext cx="1292040" cy="131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 descr="Игрушки по сенсорике 3-4 лет"/>
          <p:cNvPicPr>
            <a:picLocks noChangeAspect="1"/>
          </p:cNvPicPr>
          <p:nvPr/>
        </p:nvPicPr>
        <p:blipFill>
          <a:blip r:embed="rId8" cstate="print">
            <a:alphaModFix/>
            <a:lum/>
          </a:blip>
          <a:srcRect l="61440" t="73209" r="1958"/>
          <a:stretch>
            <a:fillRect/>
          </a:stretch>
        </p:blipFill>
        <p:spPr>
          <a:xfrm>
            <a:off x="1908000" y="5183280"/>
            <a:ext cx="1537920" cy="112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5"/>
          <p:cNvPicPr>
            <a:picLocks noChangeAspect="1"/>
          </p:cNvPicPr>
          <p:nvPr/>
        </p:nvPicPr>
        <p:blipFill>
          <a:blip r:embed="rId2" cstate="print">
            <a:alphaModFix/>
            <a:lum/>
          </a:blip>
          <a:srcRect t="11898" b="83551"/>
          <a:stretch>
            <a:fillRect/>
          </a:stretch>
        </p:blipFill>
        <p:spPr>
          <a:xfrm>
            <a:off x="0" y="6453359"/>
            <a:ext cx="9143640" cy="212400"/>
          </a:xfrm>
          <a:prstGeom prst="rect">
            <a:avLst/>
          </a:prstGeom>
          <a:noFill/>
          <a:ln>
            <a:noFill/>
          </a:ln>
          <a:effectLst>
            <a:outerShdw dist="139498" dir="2700000" algn="tl">
              <a:srgbClr val="333333">
                <a:alpha val="65000"/>
              </a:srgbClr>
            </a:outerShdw>
          </a:effectLst>
        </p:spPr>
      </p:pic>
      <p:pic>
        <p:nvPicPr>
          <p:cNvPr id="3" name="Picture 2" descr="D:\игра\IMG-20211021-WA0002.jpg"/>
          <p:cNvPicPr/>
          <p:nvPr/>
        </p:nvPicPr>
        <p:blipFill>
          <a:blip r:embed="rId3" cstate="print"/>
          <a:stretch/>
        </p:blipFill>
        <p:spPr>
          <a:xfrm>
            <a:off x="467544" y="1646808"/>
            <a:ext cx="4032448" cy="4464496"/>
          </a:xfrm>
          <a:prstGeom prst="rect">
            <a:avLst/>
          </a:prstGeom>
          <a:ln w="0">
            <a:noFill/>
          </a:ln>
        </p:spPr>
      </p:pic>
      <p:pic>
        <p:nvPicPr>
          <p:cNvPr id="4" name="Picture 2" descr="D:\игра\IMG-20211021-WA0004.jpg"/>
          <p:cNvPicPr/>
          <p:nvPr/>
        </p:nvPicPr>
        <p:blipFill>
          <a:blip r:embed="rId4" cstate="print"/>
          <a:stretch/>
        </p:blipFill>
        <p:spPr>
          <a:xfrm>
            <a:off x="5076056" y="1556792"/>
            <a:ext cx="3959763" cy="4644528"/>
          </a:xfrm>
          <a:prstGeom prst="rect">
            <a:avLst/>
          </a:prstGeom>
          <a:ln w="0">
            <a:noFill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«Умные самолетики»</a:t>
            </a:r>
            <a:endParaRPr lang="ru-RU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682624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 l="27745" t="-173" r="15376" b="96113"/>
          <a:stretch>
            <a:fillRect/>
          </a:stretch>
        </p:blipFill>
        <p:spPr>
          <a:xfrm>
            <a:off x="0" y="0"/>
            <a:ext cx="9143640" cy="664920"/>
          </a:xfrm>
          <a:prstGeom prst="rect">
            <a:avLst/>
          </a:prstGeom>
          <a:noFill/>
          <a:ln>
            <a:noFill/>
          </a:ln>
          <a:effectLst>
            <a:outerShdw dist="139498" dir="2700000" algn="tl">
              <a:srgbClr val="333333">
                <a:alpha val="65000"/>
              </a:srgbClr>
            </a:outerShdw>
          </a:effectLst>
        </p:spPr>
      </p:pic>
      <p:pic>
        <p:nvPicPr>
          <p:cNvPr id="3" name="Рисунок 5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 t="11898" b="83551"/>
          <a:stretch>
            <a:fillRect/>
          </a:stretch>
        </p:blipFill>
        <p:spPr>
          <a:xfrm>
            <a:off x="0" y="6453359"/>
            <a:ext cx="9143640" cy="212400"/>
          </a:xfrm>
          <a:prstGeom prst="rect">
            <a:avLst/>
          </a:prstGeom>
          <a:noFill/>
          <a:ln>
            <a:noFill/>
          </a:ln>
          <a:effectLst>
            <a:outerShdw dist="139498" dir="2700000" algn="tl">
              <a:srgbClr val="333333">
                <a:alpha val="65000"/>
              </a:srgbClr>
            </a:outerShdw>
          </a:effectLst>
        </p:spPr>
      </p:pic>
      <p:pic>
        <p:nvPicPr>
          <p:cNvPr id="4" name="Picture 6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 t="21508" b="10331"/>
          <a:stretch>
            <a:fillRect/>
          </a:stretch>
        </p:blipFill>
        <p:spPr>
          <a:xfrm>
            <a:off x="6602400" y="5438880"/>
            <a:ext cx="2479320" cy="101411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Объект 2"/>
          <p:cNvSpPr txBox="1">
            <a:spLocks noGrp="1"/>
          </p:cNvSpPr>
          <p:nvPr>
            <p:ph type="body" idx="4294967295"/>
          </p:nvPr>
        </p:nvSpPr>
        <p:spPr>
          <a:xfrm>
            <a:off x="0" y="765000"/>
            <a:ext cx="8748360" cy="2688840"/>
          </a:xfrm>
        </p:spPr>
        <p:txBody>
          <a:bodyPr/>
          <a:lstStyle/>
          <a:p>
            <a:pPr lvl="0" algn="just">
              <a:spcBef>
                <a:spcPts val="0"/>
              </a:spcBef>
              <a:buNone/>
            </a:pPr>
            <a:endParaRPr lang="ru-RU" sz="2700" b="1">
              <a:latin typeface="Times New Roman" pitchFamily="18"/>
              <a:cs typeface="Times New Roman" pitchFamily="18"/>
            </a:endParaRPr>
          </a:p>
          <a:p>
            <a:pPr lvl="0" algn="just">
              <a:spcBef>
                <a:spcPts val="0"/>
              </a:spcBef>
              <a:buNone/>
              <a:tabLst>
                <a:tab pos="0" algn="l"/>
              </a:tabLst>
            </a:pPr>
            <a:r>
              <a:rPr lang="ru-RU" sz="2700">
                <a:cs typeface="Times New Roman" pitchFamily="18"/>
              </a:rPr>
              <a:t/>
            </a:r>
            <a:br>
              <a:rPr lang="ru-RU" sz="2700">
                <a:cs typeface="Times New Roman" pitchFamily="18"/>
              </a:rPr>
            </a:br>
            <a:endParaRPr lang="ru-RU" sz="2700">
              <a:cs typeface="Times New Roman" pitchFamily="1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27784" y="656692"/>
            <a:ext cx="2561039" cy="504056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3200" b="1" i="0" u="none" strike="noStrike" kern="1200" cap="none" spc="0" baseline="0" dirty="0" smtClean="0">
                <a:ln>
                  <a:noFill/>
                </a:ln>
                <a:solidFill>
                  <a:srgbClr val="FF0000"/>
                </a:solidFill>
                <a:highlight>
                  <a:scrgbClr r="0" g="0" b="0">
                    <a:alpha val="0"/>
                  </a:scrgbClr>
                </a:highlight>
                <a:latin typeface="Comic Sans MS" pitchFamily="18"/>
                <a:ea typeface="DejaVu Sans" pitchFamily="2"/>
                <a:cs typeface="DejaVu Sans" pitchFamily="2"/>
              </a:rPr>
              <a:t>Задачи</a:t>
            </a:r>
            <a:endParaRPr lang="ru-RU" sz="4800" b="1" i="0" u="none" strike="noStrike" kern="1200" cap="none" spc="0" baseline="0" dirty="0">
              <a:ln>
                <a:noFill/>
              </a:ln>
              <a:solidFill>
                <a:srgbClr val="FF0000"/>
              </a:solidFill>
              <a:highlight>
                <a:scrgbClr r="0" g="0" b="0">
                  <a:alpha val="0"/>
                </a:scrgbClr>
              </a:highlight>
              <a:latin typeface="Comic Sans MS" pitchFamily="18"/>
              <a:ea typeface="DejaVu Sans" pitchFamily="2"/>
              <a:cs typeface="DejaVu Sans" pitchFamily="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8480" y="1196752"/>
            <a:ext cx="5915688" cy="567168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72000" marR="7200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ru-RU" sz="2000" b="0" i="0" u="none" strike="noStrike" kern="1200" cap="none" spc="0" baseline="0" dirty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omic Sans MS" pitchFamily="18"/>
                <a:ea typeface="DejaVu Sans" pitchFamily="2"/>
                <a:cs typeface="DejaVu Sans" pitchFamily="2"/>
              </a:rPr>
              <a:t>закрепить основные цвета (красный, синий, зеленый, желтый), знакомство с цветами черный, белый, розовый, голубой;</a:t>
            </a:r>
          </a:p>
          <a:p>
            <a:pPr marL="72000" marR="7200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ru-RU" sz="2000" b="0" i="0" u="none" strike="noStrike" kern="1200" cap="none" spc="0" baseline="0" dirty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omic Sans MS" pitchFamily="18"/>
                <a:ea typeface="DejaVu Sans" pitchFamily="2"/>
                <a:cs typeface="DejaVu Sans" pitchFamily="2"/>
              </a:rPr>
              <a:t>закрепить понятия больше, меньше, выше, ниже, один, много;</a:t>
            </a:r>
          </a:p>
          <a:p>
            <a:pPr marL="72000" marR="7200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ru-RU" sz="2000" b="0" i="0" u="none" strike="noStrike" kern="1200" cap="none" spc="0" baseline="0" dirty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omic Sans MS" pitchFamily="18"/>
                <a:ea typeface="DejaVu Sans" pitchFamily="2"/>
                <a:cs typeface="DejaVu Sans" pitchFamily="2"/>
              </a:rPr>
              <a:t>продолжать знакомить с обобщающими понятиями игрушки, мебель, одежда, овощи и др.</a:t>
            </a:r>
          </a:p>
          <a:p>
            <a:pPr marL="72000" marR="7200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ru-RU" sz="2000" b="0" i="0" u="none" strike="noStrike" kern="1200" cap="none" spc="0" baseline="0" dirty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omic Sans MS" pitchFamily="18"/>
                <a:ea typeface="DejaVu Sans" pitchFamily="2"/>
                <a:cs typeface="DejaVu Sans" pitchFamily="2"/>
              </a:rPr>
              <a:t>знакомство и закрепление геометрических форм (круг, квадрат, треугольник);</a:t>
            </a:r>
          </a:p>
          <a:p>
            <a:pPr marL="72000" marR="7200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ru-RU" sz="2000" b="0" i="0" u="none" strike="noStrike" kern="1200" cap="none" spc="0" baseline="0" dirty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omic Sans MS" pitchFamily="18"/>
                <a:ea typeface="DejaVu Sans" pitchFamily="2"/>
                <a:cs typeface="DejaVu Sans" pitchFamily="2"/>
              </a:rPr>
              <a:t>мотивировать на произношение новых звуков, слов, простых предложений;</a:t>
            </a:r>
          </a:p>
          <a:p>
            <a:pPr marL="72000" marR="7200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ru-RU" sz="2000" b="0" i="0" u="none" strike="noStrike" kern="1200" cap="none" spc="0" baseline="0" dirty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omic Sans MS" pitchFamily="18"/>
                <a:ea typeface="DejaVu Sans" pitchFamily="2"/>
                <a:cs typeface="DejaVu Sans" pitchFamily="2"/>
              </a:rPr>
              <a:t>развитие крупной и мелкой моторики.</a:t>
            </a:r>
            <a:endParaRPr lang="ru-RU" sz="2200" b="0" i="0" u="none" strike="noStrike" kern="1200" cap="none" spc="0" baseline="0" dirty="0">
              <a:ln>
                <a:noFill/>
              </a:ln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Comic Sans MS" pitchFamily="18"/>
              <a:ea typeface="DejaVu Sans" pitchFamily="2"/>
              <a:cs typeface="DejaVu Sans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2200" b="0" i="0" u="none" strike="noStrike" kern="1200" cap="none" spc="0" baseline="0" dirty="0">
              <a:ln>
                <a:noFill/>
              </a:ln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Arial" pitchFamily="18"/>
              <a:ea typeface="DejaVu Sans" pitchFamily="2"/>
              <a:cs typeface="DejaVu Sans" pitchFamily="2"/>
            </a:endParaRPr>
          </a:p>
        </p:txBody>
      </p:sp>
      <p:pic>
        <p:nvPicPr>
          <p:cNvPr id="8" name="Picture 1" descr="D:\игра\IMG-20211021-WA0011.jpg"/>
          <p:cNvPicPr>
            <a:picLocks noChangeAspect="1"/>
          </p:cNvPicPr>
          <p:nvPr/>
        </p:nvPicPr>
        <p:blipFill>
          <a:blip r:embed="rId5" cstate="print">
            <a:alphaModFix/>
            <a:lum/>
          </a:blip>
          <a:srcRect/>
          <a:stretch>
            <a:fillRect/>
          </a:stretch>
        </p:blipFill>
        <p:spPr>
          <a:xfrm>
            <a:off x="5868144" y="908720"/>
            <a:ext cx="3032280" cy="4043519"/>
          </a:xfrm>
          <a:prstGeom prst="rect">
            <a:avLst/>
          </a:prstGeom>
          <a:noFill/>
          <a:ln>
            <a:noFill/>
          </a:ln>
          <a:effectLst>
            <a:outerShdw dist="138480" dir="2700000" algn="tl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7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 t="21508" b="10331"/>
          <a:stretch>
            <a:fillRect/>
          </a:stretch>
        </p:blipFill>
        <p:spPr>
          <a:xfrm>
            <a:off x="6595920" y="5591160"/>
            <a:ext cx="2480760" cy="1014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11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 l="27745" t="-173" r="15376" b="96113"/>
          <a:stretch>
            <a:fillRect/>
          </a:stretch>
        </p:blipFill>
        <p:spPr>
          <a:xfrm>
            <a:off x="0" y="0"/>
            <a:ext cx="9143640" cy="664920"/>
          </a:xfrm>
          <a:prstGeom prst="rect">
            <a:avLst/>
          </a:prstGeom>
          <a:noFill/>
          <a:ln>
            <a:noFill/>
          </a:ln>
          <a:effectLst>
            <a:outerShdw dist="139498" dir="2700000" algn="tl">
              <a:srgbClr val="333333">
                <a:alpha val="65000"/>
              </a:srgbClr>
            </a:outerShdw>
          </a:effectLst>
        </p:spPr>
      </p:pic>
      <p:pic>
        <p:nvPicPr>
          <p:cNvPr id="4" name="Рисунок 12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 t="11898" b="83551"/>
          <a:stretch>
            <a:fillRect/>
          </a:stretch>
        </p:blipFill>
        <p:spPr>
          <a:xfrm>
            <a:off x="34920" y="6605640"/>
            <a:ext cx="9143640" cy="212400"/>
          </a:xfrm>
          <a:prstGeom prst="rect">
            <a:avLst/>
          </a:prstGeom>
          <a:noFill/>
          <a:ln>
            <a:noFill/>
          </a:ln>
          <a:effectLst>
            <a:outerShdw dist="139498" dir="2700000" algn="tl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018439" y="720000"/>
            <a:ext cx="7081560" cy="1196832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800" b="1" i="0" u="none" strike="noStrike" kern="1200" cap="none" spc="0" baseline="0" dirty="0">
                <a:ln>
                  <a:noFill/>
                </a:ln>
                <a:solidFill>
                  <a:srgbClr val="FF0000"/>
                </a:solidFill>
                <a:highlight>
                  <a:scrgbClr r="0" g="0" b="0">
                    <a:alpha val="0"/>
                  </a:scrgbClr>
                </a:highlight>
                <a:latin typeface="Comic Sans MS" pitchFamily="18"/>
                <a:ea typeface="DejaVu Sans" pitchFamily="2"/>
                <a:cs typeface="DejaVu Sans" pitchFamily="2"/>
              </a:rPr>
              <a:t>Интеграция образовательных областей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2880" y="1604880"/>
            <a:ext cx="9173879" cy="487512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72000" marR="72000" lvl="0" indent="0" algn="just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800" b="0" i="0" u="none" strike="noStrike" kern="1200" cap="none" spc="0" baseline="0" dirty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omic Sans MS" pitchFamily="18"/>
                <a:ea typeface="DejaVu Sans" pitchFamily="2"/>
                <a:cs typeface="DejaVu Sans" pitchFamily="2"/>
              </a:rPr>
              <a:t>Развитие речи: формирование словаря (транспорт, взлетная полоса, вверх, вниз, выше, ниже, большой, маленький); работа с предлогами, обобщающие слова; развивать умение слушать, побуждать к ответам.</a:t>
            </a:r>
          </a:p>
          <a:p>
            <a:pPr marL="72000" marR="72000" lvl="0" indent="0" algn="just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 cap="none" spc="0" baseline="0" dirty="0">
              <a:ln>
                <a:noFill/>
              </a:ln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Arial" pitchFamily="18"/>
              <a:ea typeface="DejaVu Sans" pitchFamily="2"/>
              <a:cs typeface="DejaVu Sans" pitchFamily="2"/>
            </a:endParaRPr>
          </a:p>
          <a:p>
            <a:pPr marL="72000" marR="72000" lvl="0" indent="0" algn="just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800" b="0" i="0" u="none" strike="noStrike" kern="1200" cap="none" spc="0" baseline="0" dirty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omic Sans MS" pitchFamily="18"/>
                <a:ea typeface="DejaVu Sans" pitchFamily="2"/>
                <a:cs typeface="DejaVu Sans" pitchFamily="2"/>
              </a:rPr>
              <a:t>Познавательное развитие: обобщающие понятия - посуда, игрушки, одежда, мебель. Формировать элементарные математические представления: навыки сравнения предметов по высоте и величине. Расширение кругозора детей.</a:t>
            </a:r>
          </a:p>
          <a:p>
            <a:pPr marL="72000" marR="72000" lvl="0" indent="0" algn="just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 cap="none" spc="0" baseline="0" dirty="0">
              <a:ln>
                <a:noFill/>
              </a:ln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Arial" pitchFamily="18"/>
              <a:ea typeface="DejaVu Sans" pitchFamily="2"/>
              <a:cs typeface="DejaVu Sans" pitchFamily="2"/>
            </a:endParaRPr>
          </a:p>
          <a:p>
            <a:pPr marL="72000" marR="72000" lvl="0" indent="0" algn="just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800" b="0" i="0" u="none" strike="noStrike" kern="1200" cap="none" spc="0" baseline="0" dirty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omic Sans MS" pitchFamily="18"/>
                <a:ea typeface="DejaVu Sans" pitchFamily="2"/>
                <a:cs typeface="DejaVu Sans" pitchFamily="2"/>
              </a:rPr>
              <a:t>Физическое развитие: развитие крупной и мелкой моторики.</a:t>
            </a:r>
          </a:p>
          <a:p>
            <a:pPr marL="72000" marR="72000" lvl="0" indent="0" algn="just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 cap="none" spc="0" baseline="0" dirty="0">
              <a:ln>
                <a:noFill/>
              </a:ln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Arial" pitchFamily="18"/>
              <a:ea typeface="DejaVu Sans" pitchFamily="2"/>
              <a:cs typeface="DejaVu Sans" pitchFamily="2"/>
            </a:endParaRPr>
          </a:p>
          <a:p>
            <a:pPr marL="72000" marR="72000" lvl="0" indent="0" algn="just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800" b="0" i="0" u="none" strike="noStrike" kern="1200" cap="none" spc="0" baseline="0" dirty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omic Sans MS" pitchFamily="18"/>
                <a:ea typeface="DejaVu Sans" pitchFamily="2"/>
                <a:cs typeface="DejaVu Sans" pitchFamily="2"/>
              </a:rPr>
              <a:t>Коммуникативное развитие: развитие связной речи, коммуникативных навыков в процессе игры; проговаривание стихотворения.</a:t>
            </a:r>
          </a:p>
          <a:p>
            <a:pPr marL="72000" marR="72000" lvl="0" indent="0" algn="just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 cap="none" spc="0" baseline="0" dirty="0">
              <a:ln>
                <a:noFill/>
              </a:ln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Arial" pitchFamily="18"/>
              <a:ea typeface="DejaVu Sans" pitchFamily="2"/>
              <a:cs typeface="DejaVu Sans" pitchFamily="2"/>
            </a:endParaRPr>
          </a:p>
          <a:p>
            <a:pPr marL="72000" marR="72000" lvl="0" indent="0" algn="just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800" b="0" i="0" u="none" strike="noStrike" kern="1200" cap="none" spc="0" baseline="0" dirty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omic Sans MS" pitchFamily="18"/>
                <a:ea typeface="DejaVu Sans" pitchFamily="2"/>
                <a:cs typeface="DejaVu Sans" pitchFamily="2"/>
              </a:rPr>
              <a:t>Художественно-эстетическое: закрепление знаний о четырех основных цветах, знакомство с оттенками.</a:t>
            </a:r>
          </a:p>
          <a:p>
            <a:pPr marL="72000" marR="72000" lvl="0" indent="0" algn="just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 cap="none" spc="0" baseline="0" dirty="0">
              <a:ln>
                <a:noFill/>
              </a:ln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Arial" pitchFamily="18"/>
              <a:ea typeface="DejaVu Sans" pitchFamily="2"/>
              <a:cs typeface="DejaVu Sans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 l="14368" t="8028" r="13559"/>
          <a:stretch>
            <a:fillRect/>
          </a:stretch>
        </p:blipFill>
        <p:spPr>
          <a:xfrm>
            <a:off x="2340000" y="3494160"/>
            <a:ext cx="3939839" cy="3103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3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 t="11898" b="83551"/>
          <a:stretch>
            <a:fillRect/>
          </a:stretch>
        </p:blipFill>
        <p:spPr>
          <a:xfrm>
            <a:off x="152280" y="6605640"/>
            <a:ext cx="9143640" cy="212400"/>
          </a:xfrm>
          <a:prstGeom prst="rect">
            <a:avLst/>
          </a:prstGeom>
          <a:noFill/>
          <a:ln>
            <a:noFill/>
          </a:ln>
          <a:effectLst>
            <a:outerShdw dist="139498" dir="2700000" algn="tl">
              <a:srgbClr val="333333">
                <a:alpha val="65000"/>
              </a:srgbClr>
            </a:outerShdw>
          </a:effectLst>
        </p:spPr>
      </p:pic>
      <p:pic>
        <p:nvPicPr>
          <p:cNvPr id="4" name="Picture 6"/>
          <p:cNvPicPr>
            <a:picLocks noChangeAspect="1"/>
          </p:cNvPicPr>
          <p:nvPr/>
        </p:nvPicPr>
        <p:blipFill>
          <a:blip r:embed="rId5" cstate="print">
            <a:alphaModFix/>
            <a:lum/>
          </a:blip>
          <a:srcRect t="21496" b="10331"/>
          <a:stretch>
            <a:fillRect/>
          </a:stretch>
        </p:blipFill>
        <p:spPr>
          <a:xfrm>
            <a:off x="6280199" y="5511960"/>
            <a:ext cx="2655360" cy="108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5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 l="27745" t="-173" r="15376" b="96113"/>
          <a:stretch>
            <a:fillRect/>
          </a:stretch>
        </p:blipFill>
        <p:spPr>
          <a:xfrm>
            <a:off x="0" y="0"/>
            <a:ext cx="9143640" cy="664920"/>
          </a:xfrm>
          <a:prstGeom prst="rect">
            <a:avLst/>
          </a:prstGeom>
          <a:noFill/>
          <a:ln>
            <a:noFill/>
          </a:ln>
          <a:effectLst>
            <a:outerShdw dist="139498" dir="2700000" algn="tl">
              <a:srgbClr val="333333">
                <a:alpha val="65000"/>
              </a:srgbClr>
            </a:outerShdw>
          </a:effectLst>
        </p:spPr>
      </p:pic>
      <p:pic>
        <p:nvPicPr>
          <p:cNvPr id="6" name="Picture 4" descr="Картинки по запросу детская пирамидка png"/>
          <p:cNvPicPr>
            <a:picLocks noChangeAspect="1"/>
          </p:cNvPicPr>
          <p:nvPr/>
        </p:nvPicPr>
        <p:blipFill>
          <a:blip r:embed="rId6" cstate="print">
            <a:alphaModFix/>
            <a:lum/>
          </a:blip>
          <a:srcRect/>
          <a:stretch>
            <a:fillRect/>
          </a:stretch>
        </p:blipFill>
        <p:spPr>
          <a:xfrm>
            <a:off x="331920" y="4876920"/>
            <a:ext cx="1152000" cy="1944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СОВРЕМЕННЫЕ МЕТОДИКИ РАЗВИТИЯ УМСТВЕННЫХ СПОСОБНОСТЕЙ ДОШКОЛЬНИКОВ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19672" y="2924944"/>
            <a:ext cx="4968551" cy="30963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467544" y="849488"/>
            <a:ext cx="828092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Сенсорно-моторное развитие детей раннего возраста в процессе предметно-игровой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деятельности способствует умственному, эстетическому и нравственному воспитанию и дает возможность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достигать больших высот в развитии ребенка.    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s://upload.wikimedia.org/wikipedia/commons/thumb/2/23/Wikipedia-logo-v2-ltg.svg/1200px-Wikipedia-logo-v2-ltg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2257435" cy="2592288"/>
          </a:xfrm>
          <a:prstGeom prst="rect">
            <a:avLst/>
          </a:prstGeom>
          <a:noFill/>
        </p:spPr>
      </p:pic>
      <p:pic>
        <p:nvPicPr>
          <p:cNvPr id="3" name="Рисунок 5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 t="11898" b="83551"/>
          <a:stretch>
            <a:fillRect/>
          </a:stretch>
        </p:blipFill>
        <p:spPr>
          <a:xfrm>
            <a:off x="0" y="6453359"/>
            <a:ext cx="9143640" cy="212400"/>
          </a:xfrm>
          <a:prstGeom prst="rect">
            <a:avLst/>
          </a:prstGeom>
          <a:noFill/>
          <a:ln>
            <a:noFill/>
          </a:ln>
          <a:effectLst>
            <a:outerShdw dist="139498" dir="2700000" algn="tl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3779912" y="1632282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Интелле́кт</a:t>
            </a:r>
            <a:r>
              <a:rPr lang="ru-RU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или ум </a:t>
            </a:r>
            <a:r>
              <a:rPr lang="ru-RU" sz="2000" b="1" dirty="0">
                <a:latin typeface="Comic Sans MS" panose="030F0702030302020204" pitchFamily="66" charset="0"/>
              </a:rPr>
              <a:t>— качество психики, состоящее из способности осознавать новые ситуации, способности к обучению и запоминанию на основе опыта, пониманию и применению абстрактных концепций, и использованию своих знаний для управления окружающей человека средой</a:t>
            </a:r>
            <a:r>
              <a:rPr lang="ru-RU" sz="2000" b="1" dirty="0">
                <a:solidFill>
                  <a:srgbClr val="BDC1C6"/>
                </a:solidFill>
                <a:latin typeface="Comic Sans MS" panose="030F0702030302020204" pitchFamily="66" charset="0"/>
              </a:rPr>
              <a:t>.</a:t>
            </a:r>
            <a:endParaRPr lang="ru-RU" sz="2000" b="1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124744"/>
            <a:ext cx="8208912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700"/>
              </a:spcAft>
            </a:pPr>
            <a:r>
              <a:rPr lang="ru-RU" sz="28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Самый лучший период начинается с </a:t>
            </a:r>
            <a:r>
              <a:rPr lang="ru-RU" sz="2800" dirty="0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2-3</a:t>
            </a:r>
            <a:r>
              <a:rPr lang="ru-RU" sz="28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лет</a:t>
            </a:r>
            <a:r>
              <a:rPr lang="ru-RU" sz="28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когда ребёнок уже понимает, что происходит и его нейронные связи работают максимально эффективно.</a:t>
            </a:r>
            <a:endParaRPr lang="ru-RU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 l="27745" t="-173" r="15376" b="96113"/>
          <a:stretch>
            <a:fillRect/>
          </a:stretch>
        </p:blipFill>
        <p:spPr>
          <a:xfrm>
            <a:off x="0" y="0"/>
            <a:ext cx="9143640" cy="664920"/>
          </a:xfrm>
          <a:prstGeom prst="rect">
            <a:avLst/>
          </a:prstGeom>
          <a:noFill/>
          <a:ln>
            <a:noFill/>
          </a:ln>
          <a:effectLst>
            <a:outerShdw dist="139498" dir="2700000" algn="tl">
              <a:srgbClr val="333333">
                <a:alpha val="65000"/>
              </a:srgbClr>
            </a:outerShdw>
          </a:effectLst>
        </p:spPr>
      </p:pic>
      <p:pic>
        <p:nvPicPr>
          <p:cNvPr id="4" name="Рисунок 5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 t="11898" b="83551"/>
          <a:stretch>
            <a:fillRect/>
          </a:stretch>
        </p:blipFill>
        <p:spPr>
          <a:xfrm>
            <a:off x="0" y="6453359"/>
            <a:ext cx="9143640" cy="212400"/>
          </a:xfrm>
          <a:prstGeom prst="rect">
            <a:avLst/>
          </a:prstGeom>
          <a:noFill/>
          <a:ln>
            <a:noFill/>
          </a:ln>
          <a:effectLst>
            <a:outerShdw dist="139498" dir="2700000" algn="tl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640" y="3585066"/>
            <a:ext cx="3182170" cy="24103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65887" y="3043224"/>
            <a:ext cx="3168352" cy="235572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72903" y="3421718"/>
            <a:ext cx="3182170" cy="27370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285214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Сенсорное развитие ребенка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Похожее изображение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 b="6222"/>
          <a:stretch>
            <a:fillRect/>
          </a:stretch>
        </p:blipFill>
        <p:spPr>
          <a:xfrm>
            <a:off x="2050919" y="3213000"/>
            <a:ext cx="3528720" cy="3239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13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 t="21508" b="10331"/>
          <a:stretch>
            <a:fillRect/>
          </a:stretch>
        </p:blipFill>
        <p:spPr>
          <a:xfrm>
            <a:off x="6443640" y="5438880"/>
            <a:ext cx="2480760" cy="101411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Объект 3"/>
          <p:cNvSpPr txBox="1">
            <a:spLocks noGrp="1"/>
          </p:cNvSpPr>
          <p:nvPr>
            <p:ph type="body" idx="4294967295"/>
          </p:nvPr>
        </p:nvSpPr>
        <p:spPr>
          <a:xfrm>
            <a:off x="395280" y="1455839"/>
            <a:ext cx="8529120" cy="2765160"/>
          </a:xfrm>
        </p:spPr>
        <p:txBody>
          <a:bodyPr/>
          <a:lstStyle/>
          <a:p>
            <a:pPr lvl="0" algn="ctr">
              <a:buNone/>
              <a:tabLst>
                <a:tab pos="0" algn="l"/>
              </a:tabLst>
            </a:pPr>
            <a:r>
              <a:rPr lang="ru-RU" sz="2800" b="1" dirty="0">
                <a:latin typeface="Comic Sans MS" panose="030F0702030302020204" pitchFamily="66" charset="0"/>
                <a:cs typeface="Times New Roman" pitchFamily="18"/>
              </a:rPr>
              <a:t>- это развитие его восприятия и формирования представлений о важнейших свойствах предметов, их форме, цвете, величине, положение в пространстве, а также запахе и вкусе</a:t>
            </a:r>
            <a:r>
              <a:rPr lang="ru-RU" b="1" dirty="0">
                <a:latin typeface="Comic Sans MS" panose="030F0702030302020204" pitchFamily="66" charset="0"/>
                <a:cs typeface="Times New Roman" pitchFamily="18"/>
              </a:rPr>
              <a:t>.</a:t>
            </a:r>
          </a:p>
        </p:txBody>
      </p:sp>
      <p:pic>
        <p:nvPicPr>
          <p:cNvPr id="5" name="Рисунок 8"/>
          <p:cNvPicPr>
            <a:picLocks noChangeAspect="1"/>
          </p:cNvPicPr>
          <p:nvPr/>
        </p:nvPicPr>
        <p:blipFill>
          <a:blip r:embed="rId5" cstate="print">
            <a:alphaModFix/>
            <a:lum/>
          </a:blip>
          <a:srcRect l="27745" t="-173" r="15376" b="96113"/>
          <a:stretch>
            <a:fillRect/>
          </a:stretch>
        </p:blipFill>
        <p:spPr>
          <a:xfrm>
            <a:off x="0" y="0"/>
            <a:ext cx="9143640" cy="664920"/>
          </a:xfrm>
          <a:prstGeom prst="rect">
            <a:avLst/>
          </a:prstGeom>
          <a:noFill/>
          <a:ln>
            <a:noFill/>
          </a:ln>
          <a:effectLst>
            <a:outerShdw dist="139498" dir="2700000" algn="tl">
              <a:srgbClr val="333333">
                <a:alpha val="65000"/>
              </a:srgbClr>
            </a:outerShdw>
          </a:effectLst>
        </p:spPr>
      </p:pic>
      <p:pic>
        <p:nvPicPr>
          <p:cNvPr id="6" name="Рисунок 10"/>
          <p:cNvPicPr>
            <a:picLocks noChangeAspect="1"/>
          </p:cNvPicPr>
          <p:nvPr/>
        </p:nvPicPr>
        <p:blipFill>
          <a:blip r:embed="rId5" cstate="print">
            <a:alphaModFix/>
            <a:lum/>
          </a:blip>
          <a:srcRect t="11898" b="83551"/>
          <a:stretch>
            <a:fillRect/>
          </a:stretch>
        </p:blipFill>
        <p:spPr>
          <a:xfrm>
            <a:off x="0" y="6453359"/>
            <a:ext cx="9143640" cy="212400"/>
          </a:xfrm>
          <a:prstGeom prst="rect">
            <a:avLst/>
          </a:prstGeom>
          <a:noFill/>
          <a:ln>
            <a:noFill/>
          </a:ln>
          <a:effectLst>
            <a:outerShdw dist="139498" dir="2700000" algn="tl">
              <a:srgbClr val="333333">
                <a:alpha val="65000"/>
              </a:srgbClr>
            </a:outerShdw>
          </a:effectLst>
        </p:spPr>
      </p:pic>
      <p:sp>
        <p:nvSpPr>
          <p:cNvPr id="7" name="Заголовок 3"/>
          <p:cNvSpPr txBox="1">
            <a:spLocks noGrp="1"/>
          </p:cNvSpPr>
          <p:nvPr>
            <p:ph type="title" idx="4294967295"/>
          </p:nvPr>
        </p:nvSpPr>
        <p:spPr>
          <a:xfrm>
            <a:off x="540000" y="808560"/>
            <a:ext cx="8229240" cy="647280"/>
          </a:xfrm>
        </p:spPr>
        <p:txBody>
          <a:bodyPr/>
          <a:lstStyle/>
          <a:p>
            <a:pPr lvl="0"/>
            <a:r>
              <a:rPr lang="ru-RU" b="1" dirty="0">
                <a:solidFill>
                  <a:srgbClr val="FF0000"/>
                </a:solidFill>
                <a:latin typeface="Comic Sans MS" panose="030F0702030302020204" pitchFamily="66" charset="0"/>
                <a:cs typeface="Times New Roman" pitchFamily="18"/>
              </a:rPr>
              <a:t>Сенсорное развитие ребенка  </a:t>
            </a:r>
          </a:p>
        </p:txBody>
      </p:sp>
      <p:pic>
        <p:nvPicPr>
          <p:cNvPr id="8" name="Picture 15" descr="Картинки по запросу детская пирамидка png"/>
          <p:cNvPicPr>
            <a:picLocks noChangeAspect="1"/>
          </p:cNvPicPr>
          <p:nvPr/>
        </p:nvPicPr>
        <p:blipFill>
          <a:blip r:embed="rId6" cstate="print">
            <a:alphaModFix/>
            <a:lum/>
          </a:blip>
          <a:srcRect/>
          <a:stretch>
            <a:fillRect/>
          </a:stretch>
        </p:blipFill>
        <p:spPr>
          <a:xfrm>
            <a:off x="179280" y="4724280"/>
            <a:ext cx="1152000" cy="1944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охожее изображение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 l="28791" t="275" r="-1067" b="-275"/>
          <a:stretch>
            <a:fillRect/>
          </a:stretch>
        </p:blipFill>
        <p:spPr>
          <a:xfrm>
            <a:off x="3448080" y="3929040"/>
            <a:ext cx="3427200" cy="25236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Объект 2"/>
          <p:cNvSpPr txBox="1">
            <a:spLocks noGrp="1"/>
          </p:cNvSpPr>
          <p:nvPr>
            <p:ph type="body" idx="4294967295"/>
          </p:nvPr>
        </p:nvSpPr>
        <p:spPr>
          <a:xfrm>
            <a:off x="0" y="765000"/>
            <a:ext cx="8819640" cy="2620440"/>
          </a:xfrm>
        </p:spPr>
        <p:txBody>
          <a:bodyPr/>
          <a:lstStyle/>
          <a:p>
            <a:pPr lvl="0" algn="just">
              <a:spcBef>
                <a:spcPts val="0"/>
              </a:spcBef>
              <a:buClr>
                <a:srgbClr val="000000"/>
              </a:buClr>
              <a:buSzPct val="100000"/>
              <a:buFont typeface="Arial" pitchFamily="34"/>
              <a:buChar char="•"/>
            </a:pPr>
            <a:r>
              <a:rPr lang="ru-RU" sz="2700" b="1" dirty="0">
                <a:latin typeface="Comic Sans MS" panose="030F0702030302020204" pitchFamily="66" charset="0"/>
                <a:cs typeface="Times New Roman" pitchFamily="18"/>
              </a:rPr>
              <a:t>Период первых трех лет – это период наиболее интенсивного психического и физического развития малышей. Именно этот период – возраст </a:t>
            </a:r>
            <a:r>
              <a:rPr lang="ru-RU" sz="2700" b="1" dirty="0">
                <a:solidFill>
                  <a:srgbClr val="FF0000"/>
                </a:solidFill>
                <a:latin typeface="Comic Sans MS" panose="030F0702030302020204" pitchFamily="66" charset="0"/>
                <a:cs typeface="Times New Roman" pitchFamily="18"/>
              </a:rPr>
              <a:t>раннего детства</a:t>
            </a:r>
            <a:r>
              <a:rPr lang="ru-RU" sz="2700" b="1" dirty="0">
                <a:latin typeface="Comic Sans MS" panose="030F0702030302020204" pitchFamily="66" charset="0"/>
                <a:cs typeface="Times New Roman" pitchFamily="18"/>
              </a:rPr>
              <a:t>, время созревания всех основополагающих функций, является самым благоприятным для сенсорного развития, без которого невозможно нормальное формирование умственных способностей ребенка.</a:t>
            </a:r>
          </a:p>
          <a:p>
            <a:pPr lvl="0">
              <a:spcBef>
                <a:spcPts val="0"/>
              </a:spcBef>
              <a:buNone/>
            </a:pPr>
            <a:endParaRPr lang="ru-RU" sz="2700" dirty="0">
              <a:cs typeface="Times New Roman" pitchFamily="18"/>
            </a:endParaRPr>
          </a:p>
        </p:txBody>
      </p:sp>
      <p:pic>
        <p:nvPicPr>
          <p:cNvPr id="4" name="Рисунок 4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 l="27745" t="-173" r="15376" b="96113"/>
          <a:stretch>
            <a:fillRect/>
          </a:stretch>
        </p:blipFill>
        <p:spPr>
          <a:xfrm>
            <a:off x="0" y="0"/>
            <a:ext cx="9143640" cy="664920"/>
          </a:xfrm>
          <a:prstGeom prst="rect">
            <a:avLst/>
          </a:prstGeom>
          <a:noFill/>
          <a:ln>
            <a:noFill/>
          </a:ln>
          <a:effectLst>
            <a:outerShdw dist="139498" dir="2700000" algn="tl">
              <a:srgbClr val="333333">
                <a:alpha val="65000"/>
              </a:srgbClr>
            </a:outerShdw>
          </a:effectLst>
        </p:spPr>
      </p:pic>
      <p:pic>
        <p:nvPicPr>
          <p:cNvPr id="5" name="Рисунок 5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 t="11898" b="83551"/>
          <a:stretch>
            <a:fillRect/>
          </a:stretch>
        </p:blipFill>
        <p:spPr>
          <a:xfrm>
            <a:off x="0" y="6453359"/>
            <a:ext cx="9143640" cy="212400"/>
          </a:xfrm>
          <a:prstGeom prst="rect">
            <a:avLst/>
          </a:prstGeom>
          <a:noFill/>
          <a:ln>
            <a:noFill/>
          </a:ln>
          <a:effectLst>
            <a:outerShdw dist="139498" dir="2700000" algn="tl">
              <a:srgbClr val="333333">
                <a:alpha val="65000"/>
              </a:srgbClr>
            </a:outerShdw>
          </a:effectLst>
        </p:spPr>
      </p:pic>
      <p:pic>
        <p:nvPicPr>
          <p:cNvPr id="6" name="Picture 4" descr="Картинки по запросу детская пирамидка png"/>
          <p:cNvPicPr>
            <a:picLocks noChangeAspect="1"/>
          </p:cNvPicPr>
          <p:nvPr/>
        </p:nvPicPr>
        <p:blipFill>
          <a:blip r:embed="rId5" cstate="print">
            <a:alphaModFix/>
            <a:lum/>
          </a:blip>
          <a:srcRect/>
          <a:stretch>
            <a:fillRect/>
          </a:stretch>
        </p:blipFill>
        <p:spPr>
          <a:xfrm>
            <a:off x="324000" y="4581360"/>
            <a:ext cx="1152000" cy="1942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alphaModFix/>
            <a:lum/>
          </a:blip>
          <a:srcRect t="21508" b="10331"/>
          <a:stretch>
            <a:fillRect/>
          </a:stretch>
        </p:blipFill>
        <p:spPr>
          <a:xfrm>
            <a:off x="6595920" y="5367240"/>
            <a:ext cx="2480760" cy="10141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8"/>
          <p:cNvPicPr>
            <a:picLocks noChangeAspect="1"/>
          </p:cNvPicPr>
          <p:nvPr/>
        </p:nvPicPr>
        <p:blipFill>
          <a:blip r:embed="rId2" cstate="print">
            <a:alphaModFix/>
            <a:lum/>
          </a:blip>
          <a:srcRect l="27745" t="-173" r="15376" b="96113"/>
          <a:stretch>
            <a:fillRect/>
          </a:stretch>
        </p:blipFill>
        <p:spPr>
          <a:xfrm>
            <a:off x="0" y="0"/>
            <a:ext cx="9143640" cy="664920"/>
          </a:xfrm>
          <a:prstGeom prst="rect">
            <a:avLst/>
          </a:prstGeom>
          <a:noFill/>
          <a:ln>
            <a:noFill/>
          </a:ln>
          <a:effectLst>
            <a:outerShdw dist="139498" dir="2700000" algn="tl">
              <a:srgbClr val="333333">
                <a:alpha val="65000"/>
              </a:srgbClr>
            </a:outerShdw>
          </a:effectLst>
        </p:spPr>
      </p:pic>
      <p:pic>
        <p:nvPicPr>
          <p:cNvPr id="4" name="Рисунок 5"/>
          <p:cNvPicPr>
            <a:picLocks noChangeAspect="1"/>
          </p:cNvPicPr>
          <p:nvPr/>
        </p:nvPicPr>
        <p:blipFill>
          <a:blip r:embed="rId2" cstate="print">
            <a:alphaModFix/>
            <a:lum/>
          </a:blip>
          <a:srcRect t="11898" b="83551"/>
          <a:stretch>
            <a:fillRect/>
          </a:stretch>
        </p:blipFill>
        <p:spPr>
          <a:xfrm>
            <a:off x="0" y="6453359"/>
            <a:ext cx="9143640" cy="212400"/>
          </a:xfrm>
          <a:prstGeom prst="rect">
            <a:avLst/>
          </a:prstGeom>
          <a:noFill/>
          <a:ln>
            <a:noFill/>
          </a:ln>
          <a:effectLst>
            <a:outerShdw dist="139498" dir="2700000" algn="tl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846963"/>
            <a:ext cx="3096344" cy="294207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49492" y="1288872"/>
            <a:ext cx="5533449" cy="460851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1490" y="3587670"/>
            <a:ext cx="2428198" cy="311617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/>
          <p:cNvPicPr>
            <a:picLocks noChangeAspect="1"/>
          </p:cNvPicPr>
          <p:nvPr/>
        </p:nvPicPr>
        <p:blipFill>
          <a:blip r:embed="rId2" cstate="print">
            <a:alphaModFix/>
            <a:lum/>
          </a:blip>
          <a:srcRect l="27745" t="-173" r="15376" b="96113"/>
          <a:stretch>
            <a:fillRect/>
          </a:stretch>
        </p:blipFill>
        <p:spPr>
          <a:xfrm>
            <a:off x="0" y="0"/>
            <a:ext cx="9143640" cy="664920"/>
          </a:xfrm>
          <a:prstGeom prst="rect">
            <a:avLst/>
          </a:prstGeom>
          <a:noFill/>
          <a:ln>
            <a:noFill/>
          </a:ln>
          <a:effectLst>
            <a:outerShdw dist="139498" dir="2700000" algn="tl">
              <a:srgbClr val="333333">
                <a:alpha val="65000"/>
              </a:srgbClr>
            </a:outerShdw>
          </a:effectLst>
        </p:spPr>
      </p:pic>
      <p:pic>
        <p:nvPicPr>
          <p:cNvPr id="3" name="Picture 4" descr="Картинки по запросу детская пирамидка png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251520" y="4508999"/>
            <a:ext cx="1152000" cy="1944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5"/>
          <p:cNvPicPr>
            <a:picLocks noChangeAspect="1"/>
          </p:cNvPicPr>
          <p:nvPr/>
        </p:nvPicPr>
        <p:blipFill>
          <a:blip r:embed="rId2" cstate="print">
            <a:alphaModFix/>
            <a:lum/>
          </a:blip>
          <a:srcRect t="11898" b="83551"/>
          <a:stretch>
            <a:fillRect/>
          </a:stretch>
        </p:blipFill>
        <p:spPr>
          <a:xfrm>
            <a:off x="0" y="6453359"/>
            <a:ext cx="9143640" cy="212400"/>
          </a:xfrm>
          <a:prstGeom prst="rect">
            <a:avLst/>
          </a:prstGeom>
          <a:noFill/>
          <a:ln>
            <a:noFill/>
          </a:ln>
          <a:effectLst>
            <a:outerShdw dist="139498" dir="2700000" algn="tl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3491880" y="836712"/>
            <a:ext cx="19575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Принципы:</a:t>
            </a:r>
            <a:endParaRPr lang="ru-RU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59632" y="1751542"/>
            <a:ext cx="24482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Comic Sans MS" panose="030F0702030302020204" pitchFamily="66" charset="0"/>
                <a:ea typeface="Calibri" panose="020F0502020204030204" pitchFamily="34" charset="0"/>
              </a:rPr>
              <a:t>1. </a:t>
            </a:r>
            <a:r>
              <a:rPr lang="ru-RU" sz="2400" dirty="0" smtClean="0">
                <a:latin typeface="Comic Sans MS" panose="030F0702030302020204" pitchFamily="66" charset="0"/>
                <a:ea typeface="Calibri" panose="020F0502020204030204" pitchFamily="34" charset="0"/>
              </a:rPr>
              <a:t>Системность</a:t>
            </a:r>
            <a:endParaRPr lang="ru-RU" sz="2400" dirty="0">
              <a:latin typeface="Comic Sans MS" panose="030F0702030302020204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00314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259632" y="2385000"/>
            <a:ext cx="39604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111111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2</a:t>
            </a: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ru-RU" sz="2400" dirty="0">
                <a:solidFill>
                  <a:srgbClr val="111111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Личностно-дифференцированный </a:t>
            </a:r>
            <a:endParaRPr lang="ru-RU" sz="2400" dirty="0">
              <a:latin typeface="Comic Sans MS" panose="030F0702030302020204" pitchFamily="66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259632" y="2385000"/>
            <a:ext cx="80648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932040" y="2754332"/>
            <a:ext cx="17281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111111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подход</a:t>
            </a:r>
            <a:endParaRPr lang="ru-RU" sz="2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259632" y="3242737"/>
            <a:ext cx="42450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111111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3. </a:t>
            </a:r>
            <a:r>
              <a:rPr lang="ru-RU" sz="2400" dirty="0" smtClean="0">
                <a:solidFill>
                  <a:srgbClr val="111111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Игровое взаимодействие</a:t>
            </a:r>
            <a:endParaRPr lang="ru-RU" sz="2400" dirty="0">
              <a:latin typeface="Comic Sans MS" panose="030F0702030302020204" pitchFamily="66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259631" y="3731142"/>
            <a:ext cx="42450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111111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4. </a:t>
            </a:r>
            <a:r>
              <a:rPr lang="ru-RU" sz="2400" dirty="0" err="1">
                <a:solidFill>
                  <a:srgbClr val="111111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Здоровьесбережения</a:t>
            </a: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dirty="0"/>
          </a:p>
        </p:txBody>
      </p:sp>
      <p:pic>
        <p:nvPicPr>
          <p:cNvPr id="19" name="Picture 11" descr="Похожее изображение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 b="6222"/>
          <a:stretch>
            <a:fillRect/>
          </a:stretch>
        </p:blipFill>
        <p:spPr>
          <a:xfrm>
            <a:off x="5652120" y="3585328"/>
            <a:ext cx="3096343" cy="28673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7708655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/>
          <p:cNvPicPr>
            <a:picLocks noChangeAspect="1"/>
          </p:cNvPicPr>
          <p:nvPr/>
        </p:nvPicPr>
        <p:blipFill>
          <a:blip r:embed="rId2" cstate="print">
            <a:alphaModFix/>
            <a:lum/>
          </a:blip>
          <a:srcRect l="27745" t="-173" r="15376" b="96113"/>
          <a:stretch>
            <a:fillRect/>
          </a:stretch>
        </p:blipFill>
        <p:spPr>
          <a:xfrm>
            <a:off x="0" y="0"/>
            <a:ext cx="9143640" cy="664920"/>
          </a:xfrm>
          <a:prstGeom prst="rect">
            <a:avLst/>
          </a:prstGeom>
          <a:noFill/>
          <a:ln>
            <a:noFill/>
          </a:ln>
          <a:effectLst>
            <a:outerShdw dist="139498" dir="2700000" algn="tl">
              <a:srgbClr val="333333">
                <a:alpha val="65000"/>
              </a:srgbClr>
            </a:outerShdw>
          </a:effectLst>
        </p:spPr>
      </p:pic>
      <p:pic>
        <p:nvPicPr>
          <p:cNvPr id="3" name="Рисунок 5"/>
          <p:cNvPicPr>
            <a:picLocks noChangeAspect="1"/>
          </p:cNvPicPr>
          <p:nvPr/>
        </p:nvPicPr>
        <p:blipFill>
          <a:blip r:embed="rId2" cstate="print">
            <a:alphaModFix/>
            <a:lum/>
          </a:blip>
          <a:srcRect t="11898" b="83551"/>
          <a:stretch>
            <a:fillRect/>
          </a:stretch>
        </p:blipFill>
        <p:spPr>
          <a:xfrm>
            <a:off x="0" y="6453359"/>
            <a:ext cx="9143640" cy="212400"/>
          </a:xfrm>
          <a:prstGeom prst="rect">
            <a:avLst/>
          </a:prstGeom>
          <a:noFill/>
          <a:ln>
            <a:noFill/>
          </a:ln>
          <a:effectLst>
            <a:outerShdw dist="139498" dir="2700000" algn="tl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08793" y="1340769"/>
            <a:ext cx="3240362" cy="23762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43535" y="3437255"/>
            <a:ext cx="3384378" cy="25382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73182" y="3087858"/>
            <a:ext cx="3977698" cy="264375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995522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0" y="725488"/>
            <a:ext cx="9144000" cy="770980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700"/>
              </a:spcAft>
              <a:buClr>
                <a:srgbClr val="212529"/>
              </a:buClr>
              <a:buSzTx/>
              <a:tabLst/>
            </a:pP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cs typeface="Arial" pitchFamily="34" charset="0"/>
              </a:rPr>
              <a:t>Игры на развитие тактильных ощущений: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Comic Sans MS" pitchFamily="66" charset="0"/>
                <a:cs typeface="Arial" pitchFamily="34" charset="0"/>
              </a:rPr>
              <a:t>«Волшебный мешочек», «Узнай фигуру», «Найди пару», «Что в мешочке?», «Игры с песком и водой», «Лабиринты», «Массажные мячики», «Конструктор»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700"/>
              </a:spcAft>
              <a:buClr>
                <a:srgbClr val="212529"/>
              </a:buClr>
              <a:buSzTx/>
              <a:tabLst/>
            </a:pP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cs typeface="Arial" pitchFamily="34" charset="0"/>
              </a:rPr>
              <a:t>Игры на закрепление понятия величины: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Comic Sans MS" pitchFamily="66" charset="0"/>
                <a:cs typeface="Arial" pitchFamily="34" charset="0"/>
              </a:rPr>
              <a:t>«Пирамидка», «Сравни по высоте», «Длинная - короткая», «Разложи по размеру», «Большой - маленький», «Вкладыши»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700"/>
              </a:spcAft>
              <a:buClr>
                <a:srgbClr val="212529"/>
              </a:buClr>
              <a:buSzTx/>
              <a:tabLst/>
            </a:pP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cs typeface="Arial" pitchFamily="34" charset="0"/>
              </a:rPr>
              <a:t>Игры на закрепление цвета: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Comic Sans MS" pitchFamily="66" charset="0"/>
                <a:cs typeface="Arial" pitchFamily="34" charset="0"/>
              </a:rPr>
              <a:t>«Цветные фигурки», «Какого цвета предмет», «Найди пару», «Найди карандаш … цвета», «У кого какое платье?», «Подбери по цвету»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700"/>
              </a:spcAft>
              <a:buClr>
                <a:srgbClr val="212529"/>
              </a:buClr>
              <a:buSzTx/>
              <a:tabLst/>
            </a:pP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cs typeface="Arial" pitchFamily="34" charset="0"/>
              </a:rPr>
              <a:t>Игры на закрепление понятия формы</a:t>
            </a: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Comic Sans MS" pitchFamily="66" charset="0"/>
                <a:cs typeface="Arial" pitchFamily="34" charset="0"/>
              </a:rPr>
              <a:t>: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Comic Sans MS" pitchFamily="66" charset="0"/>
                <a:cs typeface="Arial" pitchFamily="34" charset="0"/>
              </a:rPr>
              <a:t>«Из каких фигур состоит машина?», «Найти предмет указанной формы», «Какая фигура лишняя?», «Найди предмет по образцу», «Волшебное ведерко», «Выложи из фигур», «Подбери фигуру»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700"/>
              </a:spcAft>
              <a:buClr>
                <a:srgbClr val="212529"/>
              </a:buClr>
              <a:buSzTx/>
              <a:tabLst/>
            </a:pP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cs typeface="Arial" pitchFamily="34" charset="0"/>
              </a:rPr>
              <a:t>Игры на развитие мелкой моторики рук: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Comic Sans MS" pitchFamily="66" charset="0"/>
                <a:cs typeface="Arial" pitchFamily="34" charset="0"/>
              </a:rPr>
              <a:t>«Волшебные узоры», «Что спряталось в фасоли?», «Набери полное ведерко», «Веселые прищепки», «Мозаика», «Занимательные баночки», «Занимательные карандашики», «Лабиринты»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700"/>
              </a:spcAft>
              <a:buClr>
                <a:srgbClr val="212529"/>
              </a:buClr>
              <a:buSzTx/>
              <a:tabLst/>
            </a:pP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cs typeface="Arial" pitchFamily="34" charset="0"/>
              </a:rPr>
              <a:t>Игры для развития слухового восприятия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Comic Sans MS" pitchFamily="66" charset="0"/>
                <a:cs typeface="Arial" pitchFamily="34" charset="0"/>
              </a:rPr>
              <a:t>: «Шумовые коробочки», «Разноцветные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Comic Sans MS" pitchFamily="66" charset="0"/>
                <a:cs typeface="Arial" pitchFamily="34" charset="0"/>
              </a:rPr>
              <a:t>шумелки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Comic Sans MS" pitchFamily="66" charset="0"/>
                <a:cs typeface="Arial" pitchFamily="34" charset="0"/>
              </a:rPr>
              <a:t>», «Кто летит? (жуки жужжат “Ж – Ж – Ж”)», «Тихо – громко говори», «Звуки природы», «Что звучит?», «Чей голос?»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700"/>
              </a:spcAft>
              <a:buClr>
                <a:srgbClr val="212529"/>
              </a:buClr>
              <a:buSzTx/>
              <a:tabLst/>
            </a:pP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cs typeface="Arial" pitchFamily="34" charset="0"/>
              </a:rPr>
              <a:t>Игры для развития обонятельного восприятия: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Comic Sans MS" pitchFamily="66" charset="0"/>
                <a:cs typeface="Arial" pitchFamily="34" charset="0"/>
              </a:rPr>
              <a:t>«Чем пахнет?», «Что сегодня на обед?»</a:t>
            </a:r>
            <a:endParaRPr kumimoji="0" lang="ru-RU" sz="4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3" name="Рисунок 3"/>
          <p:cNvPicPr>
            <a:picLocks noChangeAspect="1"/>
          </p:cNvPicPr>
          <p:nvPr/>
        </p:nvPicPr>
        <p:blipFill>
          <a:blip r:embed="rId2" cstate="print">
            <a:alphaModFix/>
            <a:lum/>
          </a:blip>
          <a:srcRect l="27745" t="-173" r="15376" b="96113"/>
          <a:stretch>
            <a:fillRect/>
          </a:stretch>
        </p:blipFill>
        <p:spPr>
          <a:xfrm>
            <a:off x="0" y="0"/>
            <a:ext cx="9143640" cy="664920"/>
          </a:xfrm>
          <a:prstGeom prst="rect">
            <a:avLst/>
          </a:prstGeom>
          <a:noFill/>
          <a:ln>
            <a:noFill/>
          </a:ln>
          <a:effectLst>
            <a:outerShdw dist="139498" dir="2700000" algn="tl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Титульный слайд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Заголовок и объект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3116</TotalTime>
  <Words>644</Words>
  <Application>Microsoft Office PowerPoint</Application>
  <PresentationFormat>Экран (4:3)</PresentationFormat>
  <Paragraphs>45</Paragraphs>
  <Slides>13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Титульный слайд</vt:lpstr>
      <vt:lpstr>Заголовок и объект</vt:lpstr>
      <vt:lpstr>      Развитие интеллектуальных        способностей детей раннего возраста.</vt:lpstr>
      <vt:lpstr>Слайд 2</vt:lpstr>
      <vt:lpstr>Слайд 3</vt:lpstr>
      <vt:lpstr>Сенсорное развитие ребенка  </vt:lpstr>
      <vt:lpstr>Слайд 5</vt:lpstr>
      <vt:lpstr>Слайд 6</vt:lpstr>
      <vt:lpstr>Слайд 7</vt:lpstr>
      <vt:lpstr>Слайд 8</vt:lpstr>
      <vt:lpstr>Слайд 9</vt:lpstr>
      <vt:lpstr>«Умные самолетики»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Сенсорное развитие детей в младшей группе детского сада</dc:title>
  <dc:creator>Кралина</dc:creator>
  <cp:lastModifiedBy>Пользователь</cp:lastModifiedBy>
  <cp:revision>202</cp:revision>
  <cp:lastPrinted>2017-02-02T09:44:32Z</cp:lastPrinted>
  <dcterms:created xsi:type="dcterms:W3CDTF">2015-02-15T12:26:20Z</dcterms:created>
  <dcterms:modified xsi:type="dcterms:W3CDTF">2023-09-14T03:06:22Z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PresentationFormat">
    <vt:lpwstr>Экран (4:3)</vt:lpwstr>
  </property>
  <property fmtid="{D5CDD505-2E9C-101B-9397-08002B2CF9AE}" pid="4" name="Slides">
    <vt:r8>10</vt:r8>
  </property>
</Properties>
</file>